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53" r:id="rId2"/>
    <p:sldId id="307" r:id="rId3"/>
    <p:sldId id="308" r:id="rId4"/>
    <p:sldId id="450" r:id="rId5"/>
    <p:sldId id="451" r:id="rId6"/>
    <p:sldId id="455" r:id="rId7"/>
    <p:sldId id="457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809" autoAdjust="0"/>
    <p:restoredTop sz="78863" autoAdjust="0"/>
  </p:normalViewPr>
  <p:slideViewPr>
    <p:cSldViewPr>
      <p:cViewPr varScale="1">
        <p:scale>
          <a:sx n="60" d="100"/>
          <a:sy n="60" d="100"/>
        </p:scale>
        <p:origin x="-123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517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77CCD-DF16-4BDF-A0A2-5725B7992155}" type="datetimeFigureOut">
              <a:rPr lang="tr-TR" smtClean="0"/>
              <a:pPr/>
              <a:t>09.04.2014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7404BC-5E61-40AB-A611-A3FB71ADA1D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376489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404BC-5E61-40AB-A611-A3FB71ADA1D9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404BC-5E61-40AB-A611-A3FB71ADA1D9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404BC-5E61-40AB-A611-A3FB71ADA1D9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404BC-5E61-40AB-A611-A3FB71ADA1D9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395686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CA885-6221-439D-9E47-231490338F8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514137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CA885-6221-439D-9E47-231490338F8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9793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CA885-6221-439D-9E47-231490338F8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504745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94788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CA885-6221-439D-9E47-231490338F8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31380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CA885-6221-439D-9E47-231490338F8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035190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CA885-6221-439D-9E47-231490338F8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314214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CA885-6221-439D-9E47-231490338F8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36823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CA885-6221-439D-9E47-231490338F8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14259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CA885-6221-439D-9E47-231490338F8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43627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CA885-6221-439D-9E47-231490338F8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3890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CA885-6221-439D-9E47-231490338F8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99549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Etkili Sunum Teknikleri</a:t>
            </a:r>
            <a:br>
              <a:rPr lang="tr-TR" cap="none" dirty="0" smtClean="0"/>
            </a:br>
            <a:r>
              <a:rPr lang="tr-TR" cap="none" dirty="0" smtClean="0"/>
              <a:t>Giriş</a:t>
            </a:r>
            <a:endParaRPr lang="tr-TR" cap="none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u="sng" dirty="0" smtClean="0"/>
              <a:t>ARAŞTIRMA VE SUNUM TEKNİKLERİ				</a:t>
            </a:r>
            <a:endParaRPr lang="tr-TR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Kötü Sunumlarda:</a:t>
            </a:r>
            <a:endParaRPr lang="en-US" dirty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Dinleyiciler harika bir iş çıkardığınızı farketmeyecek</a:t>
            </a:r>
            <a:endParaRPr lang="en-US" dirty="0"/>
          </a:p>
          <a:p>
            <a:r>
              <a:rPr lang="tr-TR" dirty="0" smtClean="0"/>
              <a:t>Onun yerine arka sırada dalga geçecekler</a:t>
            </a:r>
            <a:endParaRPr lang="en-US" dirty="0"/>
          </a:p>
        </p:txBody>
      </p:sp>
      <p:sp>
        <p:nvSpPr>
          <p:cNvPr id="103430" name="AutoShape 6"/>
          <p:cNvSpPr>
            <a:spLocks noChangeArrowheads="1"/>
          </p:cNvSpPr>
          <p:nvPr/>
        </p:nvSpPr>
        <p:spPr bwMode="auto">
          <a:xfrm rot="-5400000">
            <a:off x="5143500" y="5829300"/>
            <a:ext cx="762000" cy="990600"/>
          </a:xfrm>
          <a:prstGeom prst="flowChartDelay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3431" name="AutoShape 7"/>
          <p:cNvSpPr>
            <a:spLocks noChangeArrowheads="1"/>
          </p:cNvSpPr>
          <p:nvPr/>
        </p:nvSpPr>
        <p:spPr bwMode="auto">
          <a:xfrm rot="-5400000">
            <a:off x="6134100" y="5829300"/>
            <a:ext cx="762000" cy="990600"/>
          </a:xfrm>
          <a:prstGeom prst="flowChartDelay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3432" name="AutoShape 8"/>
          <p:cNvSpPr>
            <a:spLocks noChangeArrowheads="1"/>
          </p:cNvSpPr>
          <p:nvPr/>
        </p:nvSpPr>
        <p:spPr bwMode="auto">
          <a:xfrm rot="-5400000">
            <a:off x="7124700" y="5829300"/>
            <a:ext cx="762000" cy="990600"/>
          </a:xfrm>
          <a:prstGeom prst="flowChartDelay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3433" name="Oval 9"/>
          <p:cNvSpPr>
            <a:spLocks noChangeArrowheads="1"/>
          </p:cNvSpPr>
          <p:nvPr/>
        </p:nvSpPr>
        <p:spPr bwMode="auto">
          <a:xfrm>
            <a:off x="5257800" y="5562600"/>
            <a:ext cx="533400" cy="6096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3434" name="Oval 10"/>
          <p:cNvSpPr>
            <a:spLocks noChangeArrowheads="1"/>
          </p:cNvSpPr>
          <p:nvPr/>
        </p:nvSpPr>
        <p:spPr bwMode="auto">
          <a:xfrm>
            <a:off x="6248400" y="5257800"/>
            <a:ext cx="533400" cy="6096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3435" name="Oval 11"/>
          <p:cNvSpPr>
            <a:spLocks noChangeArrowheads="1"/>
          </p:cNvSpPr>
          <p:nvPr/>
        </p:nvSpPr>
        <p:spPr bwMode="auto">
          <a:xfrm>
            <a:off x="7239000" y="5334000"/>
            <a:ext cx="533400" cy="6096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3436" name="Rectangle 12"/>
          <p:cNvSpPr>
            <a:spLocks noChangeArrowheads="1"/>
          </p:cNvSpPr>
          <p:nvPr/>
        </p:nvSpPr>
        <p:spPr bwMode="auto">
          <a:xfrm>
            <a:off x="7239000" y="5638800"/>
            <a:ext cx="533400" cy="6858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3437" name="Rectangle 13"/>
          <p:cNvSpPr>
            <a:spLocks noChangeArrowheads="1"/>
          </p:cNvSpPr>
          <p:nvPr/>
        </p:nvSpPr>
        <p:spPr bwMode="auto">
          <a:xfrm>
            <a:off x="6400800" y="5562600"/>
            <a:ext cx="228600" cy="6858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3439" name="Text Box 15"/>
          <p:cNvSpPr txBox="1">
            <a:spLocks noChangeArrowheads="1"/>
          </p:cNvSpPr>
          <p:nvPr/>
        </p:nvSpPr>
        <p:spPr bwMode="auto">
          <a:xfrm>
            <a:off x="5128245" y="4648200"/>
            <a:ext cx="523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dirty="0" err="1">
                <a:latin typeface="Tahoma" pitchFamily="34" charset="0"/>
              </a:rPr>
              <a:t>zzz</a:t>
            </a:r>
            <a:endParaRPr lang="en-US" sz="2000" dirty="0">
              <a:latin typeface="Tahoma" pitchFamily="34" charset="0"/>
            </a:endParaRPr>
          </a:p>
        </p:txBody>
      </p:sp>
      <p:sp>
        <p:nvSpPr>
          <p:cNvPr id="103441" name="Line 17"/>
          <p:cNvSpPr>
            <a:spLocks noChangeShapeType="1"/>
          </p:cNvSpPr>
          <p:nvPr/>
        </p:nvSpPr>
        <p:spPr bwMode="auto">
          <a:xfrm flipV="1">
            <a:off x="7543800" y="4077072"/>
            <a:ext cx="340568" cy="11807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3442" name="Text Box 18"/>
          <p:cNvSpPr txBox="1">
            <a:spLocks noChangeArrowheads="1"/>
          </p:cNvSpPr>
          <p:nvPr/>
        </p:nvSpPr>
        <p:spPr bwMode="auto">
          <a:xfrm>
            <a:off x="6781800" y="3352800"/>
            <a:ext cx="19970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tr-TR" sz="2000" dirty="0" smtClean="0">
                <a:latin typeface="Tahoma" pitchFamily="34" charset="0"/>
              </a:rPr>
              <a:t>Bu slaytta ne demek istiyor?</a:t>
            </a:r>
            <a:endParaRPr lang="en-US" sz="2000" dirty="0">
              <a:latin typeface="Tahoma" pitchFamily="34" charset="0"/>
            </a:endParaRPr>
          </a:p>
        </p:txBody>
      </p:sp>
      <p:sp>
        <p:nvSpPr>
          <p:cNvPr id="103443" name="Text Box 19"/>
          <p:cNvSpPr txBox="1">
            <a:spLocks noChangeArrowheads="1"/>
          </p:cNvSpPr>
          <p:nvPr/>
        </p:nvSpPr>
        <p:spPr bwMode="auto">
          <a:xfrm>
            <a:off x="5257800" y="4038600"/>
            <a:ext cx="2514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tr-TR" sz="2000" dirty="0" smtClean="0">
                <a:latin typeface="Tahoma" pitchFamily="34" charset="0"/>
              </a:rPr>
              <a:t>Bilmem. Angry Birds oynuyorum ben</a:t>
            </a:r>
            <a:endParaRPr lang="en-US" sz="2000" dirty="0">
              <a:latin typeface="Tahoma" pitchFamily="34" charset="0"/>
            </a:endParaRPr>
          </a:p>
        </p:txBody>
      </p:sp>
      <p:sp>
        <p:nvSpPr>
          <p:cNvPr id="103444" name="Line 20"/>
          <p:cNvSpPr>
            <a:spLocks noChangeShapeType="1"/>
          </p:cNvSpPr>
          <p:nvPr/>
        </p:nvSpPr>
        <p:spPr bwMode="auto">
          <a:xfrm flipV="1">
            <a:off x="6629400" y="4797152"/>
            <a:ext cx="30832" cy="38444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3445" name="AutoShape 21"/>
          <p:cNvSpPr>
            <a:spLocks noChangeArrowheads="1"/>
          </p:cNvSpPr>
          <p:nvPr/>
        </p:nvSpPr>
        <p:spPr bwMode="auto">
          <a:xfrm rot="-5400000">
            <a:off x="4152900" y="5829300"/>
            <a:ext cx="762000" cy="990600"/>
          </a:xfrm>
          <a:prstGeom prst="flowChartDelay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3446" name="AutoShape 22"/>
          <p:cNvSpPr>
            <a:spLocks noChangeArrowheads="1"/>
          </p:cNvSpPr>
          <p:nvPr/>
        </p:nvSpPr>
        <p:spPr bwMode="auto">
          <a:xfrm rot="-5400000">
            <a:off x="3162300" y="5829300"/>
            <a:ext cx="762000" cy="990600"/>
          </a:xfrm>
          <a:prstGeom prst="flowChartDelay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3447" name="Oval 23"/>
          <p:cNvSpPr>
            <a:spLocks noChangeArrowheads="1"/>
          </p:cNvSpPr>
          <p:nvPr/>
        </p:nvSpPr>
        <p:spPr bwMode="auto">
          <a:xfrm>
            <a:off x="3276600" y="5334000"/>
            <a:ext cx="533400" cy="6096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3448" name="Rectangle 24"/>
          <p:cNvSpPr>
            <a:spLocks noChangeArrowheads="1"/>
          </p:cNvSpPr>
          <p:nvPr/>
        </p:nvSpPr>
        <p:spPr bwMode="auto">
          <a:xfrm>
            <a:off x="3429000" y="5638800"/>
            <a:ext cx="228600" cy="6858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3450" name="Text Box 26"/>
          <p:cNvSpPr txBox="1">
            <a:spLocks noChangeArrowheads="1"/>
          </p:cNvSpPr>
          <p:nvPr/>
        </p:nvSpPr>
        <p:spPr bwMode="auto">
          <a:xfrm>
            <a:off x="1115616" y="3429000"/>
            <a:ext cx="266429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tr-TR" sz="2000" dirty="0" smtClean="0">
                <a:latin typeface="Tahoma" pitchFamily="34" charset="0"/>
              </a:rPr>
              <a:t>Ne kadar göz tırmalıyor bu slaytlar</a:t>
            </a:r>
            <a:endParaRPr lang="en-US" sz="2000" dirty="0">
              <a:latin typeface="Tahoma" pitchFamily="34" charset="0"/>
            </a:endParaRPr>
          </a:p>
        </p:txBody>
      </p:sp>
      <p:sp>
        <p:nvSpPr>
          <p:cNvPr id="103451" name="Text Box 27"/>
          <p:cNvSpPr txBox="1">
            <a:spLocks noChangeArrowheads="1"/>
          </p:cNvSpPr>
          <p:nvPr/>
        </p:nvSpPr>
        <p:spPr bwMode="auto">
          <a:xfrm>
            <a:off x="2555776" y="4191000"/>
            <a:ext cx="280831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tr-TR" sz="2000" dirty="0" smtClean="0">
                <a:latin typeface="Tahoma" pitchFamily="34" charset="0"/>
              </a:rPr>
              <a:t>Aaa – bu renkler benim kravatımın deseni</a:t>
            </a:r>
            <a:endParaRPr lang="en-US" sz="2000" dirty="0">
              <a:latin typeface="Tahoma" pitchFamily="34" charset="0"/>
            </a:endParaRPr>
          </a:p>
        </p:txBody>
      </p:sp>
      <p:sp>
        <p:nvSpPr>
          <p:cNvPr id="103452" name="AutoShape 28"/>
          <p:cNvSpPr>
            <a:spLocks noChangeArrowheads="1"/>
          </p:cNvSpPr>
          <p:nvPr/>
        </p:nvSpPr>
        <p:spPr bwMode="auto">
          <a:xfrm rot="-5400000">
            <a:off x="2171700" y="5829300"/>
            <a:ext cx="762000" cy="990600"/>
          </a:xfrm>
          <a:prstGeom prst="flowChartDelay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3453" name="Oval 29"/>
          <p:cNvSpPr>
            <a:spLocks noChangeArrowheads="1"/>
          </p:cNvSpPr>
          <p:nvPr/>
        </p:nvSpPr>
        <p:spPr bwMode="auto">
          <a:xfrm>
            <a:off x="2286000" y="5334000"/>
            <a:ext cx="533400" cy="6096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3454" name="Rectangle 30"/>
          <p:cNvSpPr>
            <a:spLocks noChangeArrowheads="1"/>
          </p:cNvSpPr>
          <p:nvPr/>
        </p:nvSpPr>
        <p:spPr bwMode="auto">
          <a:xfrm>
            <a:off x="2286000" y="5638800"/>
            <a:ext cx="533400" cy="6858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3455" name="AutoShape 31"/>
          <p:cNvSpPr>
            <a:spLocks noChangeArrowheads="1"/>
          </p:cNvSpPr>
          <p:nvPr/>
        </p:nvSpPr>
        <p:spPr bwMode="auto">
          <a:xfrm rot="-5400000">
            <a:off x="1181100" y="5829300"/>
            <a:ext cx="762000" cy="990600"/>
          </a:xfrm>
          <a:prstGeom prst="flowChartDelay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3456" name="Line 32"/>
          <p:cNvSpPr>
            <a:spLocks noChangeShapeType="1"/>
          </p:cNvSpPr>
          <p:nvPr/>
        </p:nvSpPr>
        <p:spPr bwMode="auto">
          <a:xfrm flipH="1" flipV="1">
            <a:off x="2514600" y="4114800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3457" name="Line 33"/>
          <p:cNvSpPr>
            <a:spLocks noChangeShapeType="1"/>
          </p:cNvSpPr>
          <p:nvPr/>
        </p:nvSpPr>
        <p:spPr bwMode="auto">
          <a:xfrm flipV="1">
            <a:off x="3581400" y="49530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3458" name="Text Box 34"/>
          <p:cNvSpPr txBox="1">
            <a:spLocks noChangeArrowheads="1"/>
          </p:cNvSpPr>
          <p:nvPr/>
        </p:nvSpPr>
        <p:spPr bwMode="auto">
          <a:xfrm>
            <a:off x="457200" y="4556125"/>
            <a:ext cx="16002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tr-TR" sz="2000" dirty="0" smtClean="0">
                <a:latin typeface="Tahoma" pitchFamily="34" charset="0"/>
              </a:rPr>
              <a:t>Lütfen bitsin artık!</a:t>
            </a:r>
            <a:endParaRPr lang="en-US" sz="2000" dirty="0">
              <a:latin typeface="Tahoma" pitchFamily="34" charset="0"/>
            </a:endParaRPr>
          </a:p>
        </p:txBody>
      </p:sp>
      <p:sp>
        <p:nvSpPr>
          <p:cNvPr id="103459" name="Oval 35"/>
          <p:cNvSpPr>
            <a:spLocks noChangeArrowheads="1"/>
          </p:cNvSpPr>
          <p:nvPr/>
        </p:nvSpPr>
        <p:spPr bwMode="auto">
          <a:xfrm>
            <a:off x="5334000" y="5334000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3460" name="Oval 36"/>
          <p:cNvSpPr>
            <a:spLocks noChangeArrowheads="1"/>
          </p:cNvSpPr>
          <p:nvPr/>
        </p:nvSpPr>
        <p:spPr bwMode="auto">
          <a:xfrm>
            <a:off x="5359896" y="5181600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3461" name="Oval 37"/>
          <p:cNvSpPr>
            <a:spLocks noChangeArrowheads="1"/>
          </p:cNvSpPr>
          <p:nvPr/>
        </p:nvSpPr>
        <p:spPr bwMode="auto">
          <a:xfrm>
            <a:off x="5359896" y="5029200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3462" name="Oval 38"/>
          <p:cNvSpPr>
            <a:spLocks noChangeArrowheads="1"/>
          </p:cNvSpPr>
          <p:nvPr/>
        </p:nvSpPr>
        <p:spPr bwMode="auto">
          <a:xfrm>
            <a:off x="1371600" y="5562600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3463" name="Oval 39"/>
          <p:cNvSpPr>
            <a:spLocks noChangeArrowheads="1"/>
          </p:cNvSpPr>
          <p:nvPr/>
        </p:nvSpPr>
        <p:spPr bwMode="auto">
          <a:xfrm>
            <a:off x="1295400" y="5410200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3464" name="Oval 40"/>
          <p:cNvSpPr>
            <a:spLocks noChangeArrowheads="1"/>
          </p:cNvSpPr>
          <p:nvPr/>
        </p:nvSpPr>
        <p:spPr bwMode="auto">
          <a:xfrm>
            <a:off x="1219200" y="5257800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3465" name="Oval 41"/>
          <p:cNvSpPr>
            <a:spLocks noChangeArrowheads="1"/>
          </p:cNvSpPr>
          <p:nvPr/>
        </p:nvSpPr>
        <p:spPr bwMode="auto">
          <a:xfrm>
            <a:off x="1295400" y="5638800"/>
            <a:ext cx="533400" cy="6096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2555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İyi Sunumlarda:</a:t>
            </a:r>
            <a:endParaRPr lang="en-US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tr-TR" sz="2800" dirty="0" smtClean="0"/>
              <a:t>İlginç konu</a:t>
            </a:r>
            <a:r>
              <a:rPr lang="en-US" sz="2800" dirty="0" smtClean="0"/>
              <a:t>, </a:t>
            </a:r>
            <a:r>
              <a:rPr lang="tr-TR" sz="2800" dirty="0" smtClean="0"/>
              <a:t>dinleyicilerin düzeyinde açıklanmış</a:t>
            </a:r>
            <a:endParaRPr lang="en-US" sz="2800" dirty="0"/>
          </a:p>
          <a:p>
            <a:r>
              <a:rPr lang="tr-TR" sz="2800" dirty="0" smtClean="0"/>
              <a:t>Slaytlar anlaşılır ve kolay fark edilir</a:t>
            </a:r>
            <a:endParaRPr lang="en-US" sz="2800" dirty="0"/>
          </a:p>
          <a:p>
            <a:r>
              <a:rPr lang="tr-TR" sz="2800" dirty="0" smtClean="0"/>
              <a:t>İyi sunum, konuşmacı için iyi bir izlenim bırakır</a:t>
            </a:r>
            <a:r>
              <a:rPr lang="en-US" sz="2800" dirty="0" smtClean="0"/>
              <a:t>!</a:t>
            </a:r>
            <a:endParaRPr lang="en-US" sz="2800" dirty="0"/>
          </a:p>
        </p:txBody>
      </p:sp>
      <p:sp>
        <p:nvSpPr>
          <p:cNvPr id="102437" name="AutoShape 37"/>
          <p:cNvSpPr>
            <a:spLocks noChangeArrowheads="1"/>
          </p:cNvSpPr>
          <p:nvPr/>
        </p:nvSpPr>
        <p:spPr bwMode="auto">
          <a:xfrm rot="-5400000">
            <a:off x="5143500" y="5829300"/>
            <a:ext cx="762000" cy="990600"/>
          </a:xfrm>
          <a:prstGeom prst="flowChartDelay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2438" name="AutoShape 38"/>
          <p:cNvSpPr>
            <a:spLocks noChangeArrowheads="1"/>
          </p:cNvSpPr>
          <p:nvPr/>
        </p:nvSpPr>
        <p:spPr bwMode="auto">
          <a:xfrm rot="-5400000">
            <a:off x="6134100" y="5829300"/>
            <a:ext cx="762000" cy="990600"/>
          </a:xfrm>
          <a:prstGeom prst="flowChartDelay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2439" name="AutoShape 39"/>
          <p:cNvSpPr>
            <a:spLocks noChangeArrowheads="1"/>
          </p:cNvSpPr>
          <p:nvPr/>
        </p:nvSpPr>
        <p:spPr bwMode="auto">
          <a:xfrm rot="-5400000">
            <a:off x="7124700" y="5829300"/>
            <a:ext cx="762000" cy="990600"/>
          </a:xfrm>
          <a:prstGeom prst="flowChartDelay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2440" name="Oval 40"/>
          <p:cNvSpPr>
            <a:spLocks noChangeArrowheads="1"/>
          </p:cNvSpPr>
          <p:nvPr/>
        </p:nvSpPr>
        <p:spPr bwMode="auto">
          <a:xfrm>
            <a:off x="5257800" y="5562600"/>
            <a:ext cx="533400" cy="6096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2441" name="Oval 41"/>
          <p:cNvSpPr>
            <a:spLocks noChangeArrowheads="1"/>
          </p:cNvSpPr>
          <p:nvPr/>
        </p:nvSpPr>
        <p:spPr bwMode="auto">
          <a:xfrm>
            <a:off x="6248400" y="5257800"/>
            <a:ext cx="533400" cy="6096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2442" name="Oval 42"/>
          <p:cNvSpPr>
            <a:spLocks noChangeArrowheads="1"/>
          </p:cNvSpPr>
          <p:nvPr/>
        </p:nvSpPr>
        <p:spPr bwMode="auto">
          <a:xfrm>
            <a:off x="7239000" y="5334000"/>
            <a:ext cx="533400" cy="6096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2443" name="Rectangle 43"/>
          <p:cNvSpPr>
            <a:spLocks noChangeArrowheads="1"/>
          </p:cNvSpPr>
          <p:nvPr/>
        </p:nvSpPr>
        <p:spPr bwMode="auto">
          <a:xfrm>
            <a:off x="7239000" y="5638800"/>
            <a:ext cx="533400" cy="6858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2444" name="Rectangle 44"/>
          <p:cNvSpPr>
            <a:spLocks noChangeArrowheads="1"/>
          </p:cNvSpPr>
          <p:nvPr/>
        </p:nvSpPr>
        <p:spPr bwMode="auto">
          <a:xfrm>
            <a:off x="6400800" y="5562600"/>
            <a:ext cx="228600" cy="6858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2445" name="Text Box 45"/>
          <p:cNvSpPr txBox="1">
            <a:spLocks noChangeArrowheads="1"/>
          </p:cNvSpPr>
          <p:nvPr/>
        </p:nvSpPr>
        <p:spPr bwMode="auto">
          <a:xfrm>
            <a:off x="5076056" y="4653136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dirty="0" smtClean="0">
                <a:latin typeface="Tahoma" pitchFamily="34" charset="0"/>
              </a:rPr>
              <a:t>İlginç</a:t>
            </a:r>
            <a:endParaRPr lang="en-US" sz="1800" dirty="0">
              <a:latin typeface="Tahoma" pitchFamily="34" charset="0"/>
            </a:endParaRPr>
          </a:p>
        </p:txBody>
      </p:sp>
      <p:sp>
        <p:nvSpPr>
          <p:cNvPr id="102446" name="Line 46"/>
          <p:cNvSpPr>
            <a:spLocks noChangeShapeType="1"/>
          </p:cNvSpPr>
          <p:nvPr/>
        </p:nvSpPr>
        <p:spPr bwMode="auto">
          <a:xfrm flipV="1">
            <a:off x="7543800" y="50292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2447" name="Text Box 47"/>
          <p:cNvSpPr txBox="1">
            <a:spLocks noChangeArrowheads="1"/>
          </p:cNvSpPr>
          <p:nvPr/>
        </p:nvSpPr>
        <p:spPr bwMode="auto">
          <a:xfrm>
            <a:off x="6781800" y="3048000"/>
            <a:ext cx="19970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tr-TR" sz="2000" dirty="0" smtClean="0">
                <a:latin typeface="Tahoma" pitchFamily="34" charset="0"/>
              </a:rPr>
              <a:t>Bak bunu anladım</a:t>
            </a:r>
            <a:endParaRPr lang="en-US" sz="2000" dirty="0">
              <a:latin typeface="Tahoma" pitchFamily="34" charset="0"/>
            </a:endParaRPr>
          </a:p>
        </p:txBody>
      </p:sp>
      <p:sp>
        <p:nvSpPr>
          <p:cNvPr id="102448" name="Text Box 48"/>
          <p:cNvSpPr txBox="1">
            <a:spLocks noChangeArrowheads="1"/>
          </p:cNvSpPr>
          <p:nvPr/>
        </p:nvSpPr>
        <p:spPr bwMode="auto">
          <a:xfrm>
            <a:off x="5076056" y="3657600"/>
            <a:ext cx="254394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tr-TR" sz="2000" dirty="0" smtClean="0">
                <a:latin typeface="Tahoma" pitchFamily="34" charset="0"/>
              </a:rPr>
              <a:t>Anla artık yani Üniversite okuyosun</a:t>
            </a:r>
            <a:endParaRPr lang="en-US" sz="2000" dirty="0">
              <a:latin typeface="Tahoma" pitchFamily="34" charset="0"/>
            </a:endParaRPr>
          </a:p>
        </p:txBody>
      </p:sp>
      <p:sp>
        <p:nvSpPr>
          <p:cNvPr id="102449" name="Line 49"/>
          <p:cNvSpPr>
            <a:spLocks noChangeShapeType="1"/>
          </p:cNvSpPr>
          <p:nvPr/>
        </p:nvSpPr>
        <p:spPr bwMode="auto">
          <a:xfrm flipV="1">
            <a:off x="6629400" y="4343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2450" name="AutoShape 50"/>
          <p:cNvSpPr>
            <a:spLocks noChangeArrowheads="1"/>
          </p:cNvSpPr>
          <p:nvPr/>
        </p:nvSpPr>
        <p:spPr bwMode="auto">
          <a:xfrm rot="-5400000">
            <a:off x="4152900" y="5829300"/>
            <a:ext cx="762000" cy="990600"/>
          </a:xfrm>
          <a:prstGeom prst="flowChartDelay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2451" name="AutoShape 51"/>
          <p:cNvSpPr>
            <a:spLocks noChangeArrowheads="1"/>
          </p:cNvSpPr>
          <p:nvPr/>
        </p:nvSpPr>
        <p:spPr bwMode="auto">
          <a:xfrm rot="-5400000">
            <a:off x="3162300" y="5829300"/>
            <a:ext cx="762000" cy="990600"/>
          </a:xfrm>
          <a:prstGeom prst="flowChartDelay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2452" name="Oval 52"/>
          <p:cNvSpPr>
            <a:spLocks noChangeArrowheads="1"/>
          </p:cNvSpPr>
          <p:nvPr/>
        </p:nvSpPr>
        <p:spPr bwMode="auto">
          <a:xfrm>
            <a:off x="3276600" y="5334000"/>
            <a:ext cx="533400" cy="6096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2453" name="Rectangle 53"/>
          <p:cNvSpPr>
            <a:spLocks noChangeArrowheads="1"/>
          </p:cNvSpPr>
          <p:nvPr/>
        </p:nvSpPr>
        <p:spPr bwMode="auto">
          <a:xfrm>
            <a:off x="3429000" y="5638800"/>
            <a:ext cx="228600" cy="6858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2454" name="Text Box 54"/>
          <p:cNvSpPr txBox="1">
            <a:spLocks noChangeArrowheads="1"/>
          </p:cNvSpPr>
          <p:nvPr/>
        </p:nvSpPr>
        <p:spPr bwMode="auto">
          <a:xfrm>
            <a:off x="1295400" y="3124200"/>
            <a:ext cx="25908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tr-TR" sz="2000" dirty="0" smtClean="0">
                <a:latin typeface="Tahoma" pitchFamily="34" charset="0"/>
              </a:rPr>
              <a:t>Acaba bu teknik benim problemim için işe yarar mı</a:t>
            </a:r>
            <a:endParaRPr lang="en-US" sz="2000" dirty="0">
              <a:latin typeface="Tahoma" pitchFamily="34" charset="0"/>
            </a:endParaRPr>
          </a:p>
        </p:txBody>
      </p:sp>
      <p:sp>
        <p:nvSpPr>
          <p:cNvPr id="102455" name="Text Box 55"/>
          <p:cNvSpPr txBox="1">
            <a:spLocks noChangeArrowheads="1"/>
          </p:cNvSpPr>
          <p:nvPr/>
        </p:nvSpPr>
        <p:spPr bwMode="auto">
          <a:xfrm>
            <a:off x="2411760" y="4191000"/>
            <a:ext cx="259228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tr-TR" sz="2000" dirty="0" smtClean="0">
                <a:latin typeface="Tahoma" pitchFamily="34" charset="0"/>
              </a:rPr>
              <a:t>Ara verildiğinde onunla konuşmalıyım</a:t>
            </a:r>
            <a:endParaRPr lang="en-US" sz="2000" dirty="0">
              <a:latin typeface="Tahoma" pitchFamily="34" charset="0"/>
            </a:endParaRPr>
          </a:p>
        </p:txBody>
      </p:sp>
      <p:sp>
        <p:nvSpPr>
          <p:cNvPr id="102456" name="AutoShape 56"/>
          <p:cNvSpPr>
            <a:spLocks noChangeArrowheads="1"/>
          </p:cNvSpPr>
          <p:nvPr/>
        </p:nvSpPr>
        <p:spPr bwMode="auto">
          <a:xfrm rot="-5400000">
            <a:off x="2171700" y="5829300"/>
            <a:ext cx="762000" cy="990600"/>
          </a:xfrm>
          <a:prstGeom prst="flowChartDelay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2457" name="Oval 57"/>
          <p:cNvSpPr>
            <a:spLocks noChangeArrowheads="1"/>
          </p:cNvSpPr>
          <p:nvPr/>
        </p:nvSpPr>
        <p:spPr bwMode="auto">
          <a:xfrm>
            <a:off x="2286000" y="5334000"/>
            <a:ext cx="533400" cy="6096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2458" name="Rectangle 58"/>
          <p:cNvSpPr>
            <a:spLocks noChangeArrowheads="1"/>
          </p:cNvSpPr>
          <p:nvPr/>
        </p:nvSpPr>
        <p:spPr bwMode="auto">
          <a:xfrm>
            <a:off x="2286000" y="5638800"/>
            <a:ext cx="533400" cy="6858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2459" name="AutoShape 59"/>
          <p:cNvSpPr>
            <a:spLocks noChangeArrowheads="1"/>
          </p:cNvSpPr>
          <p:nvPr/>
        </p:nvSpPr>
        <p:spPr bwMode="auto">
          <a:xfrm rot="-5400000">
            <a:off x="1181100" y="5829300"/>
            <a:ext cx="762000" cy="990600"/>
          </a:xfrm>
          <a:prstGeom prst="flowChartDelay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2460" name="Line 60"/>
          <p:cNvSpPr>
            <a:spLocks noChangeShapeType="1"/>
          </p:cNvSpPr>
          <p:nvPr/>
        </p:nvSpPr>
        <p:spPr bwMode="auto">
          <a:xfrm flipH="1" flipV="1">
            <a:off x="2267744" y="4149080"/>
            <a:ext cx="323056" cy="10325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2461" name="Line 61"/>
          <p:cNvSpPr>
            <a:spLocks noChangeShapeType="1"/>
          </p:cNvSpPr>
          <p:nvPr/>
        </p:nvSpPr>
        <p:spPr bwMode="auto">
          <a:xfrm flipV="1">
            <a:off x="3581400" y="49530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2462" name="Text Box 62"/>
          <p:cNvSpPr txBox="1">
            <a:spLocks noChangeArrowheads="1"/>
          </p:cNvSpPr>
          <p:nvPr/>
        </p:nvSpPr>
        <p:spPr bwMode="auto">
          <a:xfrm>
            <a:off x="304800" y="4616450"/>
            <a:ext cx="1905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tr-TR" sz="1800" dirty="0" smtClean="0">
                <a:latin typeface="Tahoma" pitchFamily="34" charset="0"/>
              </a:rPr>
              <a:t>Hiç böyle düşünmemiştim</a:t>
            </a:r>
            <a:endParaRPr lang="en-US" sz="1800" dirty="0">
              <a:latin typeface="Tahoma" pitchFamily="34" charset="0"/>
            </a:endParaRPr>
          </a:p>
        </p:txBody>
      </p:sp>
      <p:sp>
        <p:nvSpPr>
          <p:cNvPr id="102463" name="Oval 63"/>
          <p:cNvSpPr>
            <a:spLocks noChangeArrowheads="1"/>
          </p:cNvSpPr>
          <p:nvPr/>
        </p:nvSpPr>
        <p:spPr bwMode="auto">
          <a:xfrm>
            <a:off x="5334000" y="5334000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2464" name="Oval 64"/>
          <p:cNvSpPr>
            <a:spLocks noChangeArrowheads="1"/>
          </p:cNvSpPr>
          <p:nvPr/>
        </p:nvSpPr>
        <p:spPr bwMode="auto">
          <a:xfrm>
            <a:off x="5359896" y="5181600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2465" name="Oval 65"/>
          <p:cNvSpPr>
            <a:spLocks noChangeArrowheads="1"/>
          </p:cNvSpPr>
          <p:nvPr/>
        </p:nvSpPr>
        <p:spPr bwMode="auto">
          <a:xfrm>
            <a:off x="5359896" y="5029200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2466" name="Oval 66"/>
          <p:cNvSpPr>
            <a:spLocks noChangeArrowheads="1"/>
          </p:cNvSpPr>
          <p:nvPr/>
        </p:nvSpPr>
        <p:spPr bwMode="auto">
          <a:xfrm>
            <a:off x="1371600" y="5562600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2467" name="Oval 67"/>
          <p:cNvSpPr>
            <a:spLocks noChangeArrowheads="1"/>
          </p:cNvSpPr>
          <p:nvPr/>
        </p:nvSpPr>
        <p:spPr bwMode="auto">
          <a:xfrm>
            <a:off x="1295400" y="5410200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2468" name="Oval 68"/>
          <p:cNvSpPr>
            <a:spLocks noChangeArrowheads="1"/>
          </p:cNvSpPr>
          <p:nvPr/>
        </p:nvSpPr>
        <p:spPr bwMode="auto">
          <a:xfrm>
            <a:off x="1219200" y="5257800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2469" name="Oval 69"/>
          <p:cNvSpPr>
            <a:spLocks noChangeArrowheads="1"/>
          </p:cNvSpPr>
          <p:nvPr/>
        </p:nvSpPr>
        <p:spPr bwMode="auto">
          <a:xfrm>
            <a:off x="1295400" y="5638800"/>
            <a:ext cx="533400" cy="6096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2470" name="Text Box 70"/>
          <p:cNvSpPr txBox="1">
            <a:spLocks noChangeArrowheads="1"/>
          </p:cNvSpPr>
          <p:nvPr/>
        </p:nvSpPr>
        <p:spPr bwMode="auto">
          <a:xfrm>
            <a:off x="6858000" y="4327525"/>
            <a:ext cx="19970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tr-TR" sz="2000" dirty="0" smtClean="0">
                <a:latin typeface="Tahoma" pitchFamily="34" charset="0"/>
              </a:rPr>
              <a:t>Benim alanım değilki bu</a:t>
            </a:r>
            <a:endParaRPr lang="en-US" sz="2000" dirty="0">
              <a:latin typeface="Tahoma" pitchFamily="34" charset="0"/>
            </a:endParaRPr>
          </a:p>
        </p:txBody>
      </p:sp>
      <p:sp>
        <p:nvSpPr>
          <p:cNvPr id="102471" name="Line 71"/>
          <p:cNvSpPr>
            <a:spLocks noChangeShapeType="1"/>
          </p:cNvSpPr>
          <p:nvPr/>
        </p:nvSpPr>
        <p:spPr bwMode="auto">
          <a:xfrm flipV="1">
            <a:off x="7772400" y="37338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5503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BAŞARILI SUNUM =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i="1" dirty="0" smtClean="0"/>
              <a:t>Dinleyiciler</a:t>
            </a:r>
            <a:r>
              <a:rPr lang="tr-TR" dirty="0" smtClean="0"/>
              <a:t>inizi ve </a:t>
            </a:r>
            <a:r>
              <a:rPr lang="tr-TR" b="1" i="1" dirty="0" smtClean="0"/>
              <a:t>Mekan</a:t>
            </a:r>
            <a:r>
              <a:rPr lang="tr-TR" dirty="0" smtClean="0"/>
              <a:t>ı tanıyın</a:t>
            </a:r>
          </a:p>
          <a:p>
            <a:r>
              <a:rPr lang="tr-TR" b="1" i="1" dirty="0" smtClean="0"/>
              <a:t>Konu</a:t>
            </a:r>
            <a:r>
              <a:rPr lang="tr-TR" dirty="0" smtClean="0"/>
              <a:t>nuzu özenle seçin ve iyi hazırlanın</a:t>
            </a:r>
          </a:p>
          <a:p>
            <a:r>
              <a:rPr lang="tr-TR" b="1" i="1" dirty="0" smtClean="0"/>
              <a:t>Slaytlar</a:t>
            </a:r>
            <a:r>
              <a:rPr lang="tr-TR" dirty="0" smtClean="0"/>
              <a:t>ınızı püf noktalara dikkat ederek hazırlayın</a:t>
            </a:r>
          </a:p>
          <a:p>
            <a:r>
              <a:rPr lang="tr-TR" dirty="0" smtClean="0"/>
              <a:t>Heyecanlı ve Eğlenceli olarak </a:t>
            </a:r>
            <a:r>
              <a:rPr lang="tr-TR" b="1" i="1" dirty="0" smtClean="0"/>
              <a:t>Sunu</a:t>
            </a:r>
            <a:r>
              <a:rPr lang="tr-TR" dirty="0" smtClean="0"/>
              <a:t>n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Başlarken...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Genel İlkeler</a:t>
            </a:r>
          </a:p>
          <a:p>
            <a:r>
              <a:rPr lang="tr-TR" dirty="0" smtClean="0"/>
              <a:t>Yapmanız ve kaçmanız gerekenler</a:t>
            </a:r>
          </a:p>
          <a:p>
            <a:r>
              <a:rPr lang="tr-TR" dirty="0" smtClean="0"/>
              <a:t>Siyah / Beyaz, Ya Hep Ya Hiç, </a:t>
            </a:r>
            <a:r>
              <a:rPr lang="tr-TR" b="1" dirty="0" smtClean="0"/>
              <a:t>DEĞİL</a:t>
            </a:r>
          </a:p>
          <a:p>
            <a:r>
              <a:rPr lang="tr-TR" dirty="0" smtClean="0"/>
              <a:t>Abartmayın, Obsesyona dikkat</a:t>
            </a:r>
          </a:p>
          <a:p>
            <a:r>
              <a:rPr lang="tr-TR" dirty="0" smtClean="0"/>
              <a:t>Derslerimde iyi ve kötü örnekler...</a:t>
            </a:r>
          </a:p>
          <a:p>
            <a:r>
              <a:rPr lang="tr-TR" dirty="0" smtClean="0"/>
              <a:t>Mükemmelliğe götüren şey </a:t>
            </a:r>
            <a:r>
              <a:rPr lang="tr-TR" b="1" dirty="0" smtClean="0"/>
              <a:t>PRATİK</a:t>
            </a:r>
            <a:r>
              <a:rPr lang="tr-TR" dirty="0" smtClean="0"/>
              <a:t> yapmaktır</a:t>
            </a:r>
          </a:p>
          <a:p>
            <a:r>
              <a:rPr lang="tr-TR" dirty="0" smtClean="0"/>
              <a:t>Puan kaybedeceğiniz / etmeyeceğiniz şeyler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Dört Ana Başlığımız Olacak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Ön hazırlıklar</a:t>
            </a:r>
          </a:p>
          <a:p>
            <a:pPr lvl="0"/>
            <a:r>
              <a:rPr lang="tr-TR" dirty="0"/>
              <a:t>Konu seçimi ve içeriği hazırlama</a:t>
            </a:r>
          </a:p>
          <a:p>
            <a:pPr lvl="0"/>
            <a:r>
              <a:rPr lang="tr-TR" dirty="0"/>
              <a:t>Slaytların hazırlanması</a:t>
            </a:r>
          </a:p>
          <a:p>
            <a:r>
              <a:rPr lang="tr-TR" dirty="0"/>
              <a:t>Sunuş</a:t>
            </a:r>
          </a:p>
        </p:txBody>
      </p:sp>
    </p:spTree>
    <p:extLst>
      <p:ext uri="{BB962C8B-B14F-4D97-AF65-F5344CB8AC3E}">
        <p14:creationId xmlns:p14="http://schemas.microsoft.com/office/powerpoint/2010/main" xmlns="" val="2780715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SLOGANLARIMIZ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A</a:t>
            </a:r>
            <a:r>
              <a:rPr lang="tr-TR" dirty="0" smtClean="0"/>
              <a:t>zı karar çoğu zarar</a:t>
            </a:r>
          </a:p>
          <a:p>
            <a:pPr lvl="0"/>
            <a:r>
              <a:rPr lang="tr-TR" dirty="0"/>
              <a:t>K</a:t>
            </a:r>
            <a:r>
              <a:rPr lang="tr-TR" dirty="0" smtClean="0"/>
              <a:t>ısıtlayın (sınırlandırın)</a:t>
            </a:r>
          </a:p>
          <a:p>
            <a:pPr lvl="0"/>
            <a:r>
              <a:rPr lang="tr-TR" dirty="0"/>
              <a:t>P</a:t>
            </a:r>
            <a:r>
              <a:rPr lang="tr-TR" dirty="0" smtClean="0"/>
              <a:t>ratik pratik pratik</a:t>
            </a:r>
          </a:p>
          <a:p>
            <a:pPr lvl="0"/>
            <a:r>
              <a:rPr lang="tr-TR" dirty="0" smtClean="0"/>
              <a:t>Sunucuyu (Konuşmacı) dinlemek istiyoruz </a:t>
            </a:r>
            <a:r>
              <a:rPr lang="tr-TR" dirty="0" err="1" smtClean="0"/>
              <a:t>ppt’yi</a:t>
            </a:r>
            <a:r>
              <a:rPr lang="tr-TR" dirty="0" smtClean="0"/>
              <a:t> izlemek değil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024676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1224</TotalTime>
  <Words>207</Words>
  <Application>Microsoft Office PowerPoint</Application>
  <PresentationFormat>Ekran Gösterisi (4:3)</PresentationFormat>
  <Paragraphs>49</Paragraphs>
  <Slides>7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Office Theme</vt:lpstr>
      <vt:lpstr>Etkili Sunum Teknikleri Giriş</vt:lpstr>
      <vt:lpstr>Kötü Sunumlarda:</vt:lpstr>
      <vt:lpstr>İyi Sunumlarda:</vt:lpstr>
      <vt:lpstr>BAŞARILI SUNUM =</vt:lpstr>
      <vt:lpstr>Başlarken...</vt:lpstr>
      <vt:lpstr>Dört Ana Başlığımız Olacak</vt:lpstr>
      <vt:lpstr>SLOGANLARIMIZ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Terrible Presentations (…and how to not give one)</dc:title>
  <dc:creator>Salih</dc:creator>
  <cp:lastModifiedBy>Sarı</cp:lastModifiedBy>
  <cp:revision>228</cp:revision>
  <dcterms:created xsi:type="dcterms:W3CDTF">2013-03-07T16:39:41Z</dcterms:created>
  <dcterms:modified xsi:type="dcterms:W3CDTF">2014-04-09T17:22:10Z</dcterms:modified>
</cp:coreProperties>
</file>