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60" r:id="rId2"/>
    <p:sldId id="257" r:id="rId3"/>
    <p:sldId id="323" r:id="rId4"/>
    <p:sldId id="258" r:id="rId5"/>
    <p:sldId id="317" r:id="rId6"/>
    <p:sldId id="259" r:id="rId7"/>
    <p:sldId id="316" r:id="rId8"/>
    <p:sldId id="318" r:id="rId9"/>
    <p:sldId id="324" r:id="rId10"/>
    <p:sldId id="261" r:id="rId11"/>
    <p:sldId id="266" r:id="rId12"/>
    <p:sldId id="325" r:id="rId13"/>
    <p:sldId id="307" r:id="rId14"/>
    <p:sldId id="326" r:id="rId15"/>
    <p:sldId id="270" r:id="rId16"/>
    <p:sldId id="278" r:id="rId17"/>
    <p:sldId id="279" r:id="rId18"/>
    <p:sldId id="306" r:id="rId19"/>
    <p:sldId id="265" r:id="rId20"/>
    <p:sldId id="267" r:id="rId21"/>
    <p:sldId id="264" r:id="rId22"/>
    <p:sldId id="321" r:id="rId23"/>
    <p:sldId id="263" r:id="rId24"/>
    <p:sldId id="289" r:id="rId25"/>
    <p:sldId id="292" r:id="rId26"/>
    <p:sldId id="256" r:id="rId27"/>
    <p:sldId id="271" r:id="rId28"/>
    <p:sldId id="275" r:id="rId29"/>
    <p:sldId id="286" r:id="rId30"/>
    <p:sldId id="262" r:id="rId31"/>
    <p:sldId id="293" r:id="rId32"/>
    <p:sldId id="328" r:id="rId33"/>
    <p:sldId id="282" r:id="rId34"/>
    <p:sldId id="274" r:id="rId35"/>
    <p:sldId id="313" r:id="rId36"/>
    <p:sldId id="322" r:id="rId37"/>
    <p:sldId id="320" r:id="rId38"/>
    <p:sldId id="297" r:id="rId39"/>
    <p:sldId id="298" r:id="rId40"/>
    <p:sldId id="309" r:id="rId41"/>
    <p:sldId id="281" r:id="rId42"/>
    <p:sldId id="327" r:id="rId43"/>
    <p:sldId id="283" r:id="rId44"/>
    <p:sldId id="284" r:id="rId45"/>
    <p:sldId id="295" r:id="rId46"/>
    <p:sldId id="296" r:id="rId47"/>
    <p:sldId id="27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660"/>
  </p:normalViewPr>
  <p:slideViewPr>
    <p:cSldViewPr>
      <p:cViewPr>
        <p:scale>
          <a:sx n="78" d="100"/>
          <a:sy n="78" d="100"/>
        </p:scale>
        <p:origin x="-9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E34AE-7831-4580-99A2-9BD1C7B38887}" type="datetimeFigureOut">
              <a:rPr lang="tr-TR" smtClean="0"/>
              <a:pPr/>
              <a:t>25.02.2014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0BECC-9D05-4DD1-A3E8-0ACA47AD75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2277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FE39-135B-49C5-B78A-5AF21CA8323E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A766-3DA6-464A-971F-803B92CA0803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F83B-36AC-43FD-BD46-6F877D9F0537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719B-3955-4FE5-A4BC-AEABCCE2D317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2D9E-73F1-4A6A-9788-0EB96F9ACB63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4F24-5084-408F-A2DF-0D46A835A2D4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A02B-1A78-42EB-8AC9-2218EE6C1B2B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CB6-94DE-4DD3-AB46-911074744B7C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16EF-DCBA-475F-AD7B-FABB5EF62BFC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6ECF-A75C-46EB-A1CF-481033A3B181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9318AA4-07C2-4F29-91B2-D22235ED8D26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8E9E66-29F3-4EF6-9D89-3415DD6F51C4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1"/>
            <a:ext cx="7924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400" dirty="0" smtClean="0"/>
              <a:t>2nd Article: </a:t>
            </a:r>
          </a:p>
          <a:p>
            <a:pPr algn="just">
              <a:lnSpc>
                <a:spcPct val="150000"/>
              </a:lnSpc>
            </a:pPr>
            <a:endParaRPr lang="en-GB" sz="4400" dirty="0" smtClean="0"/>
          </a:p>
          <a:p>
            <a:pPr algn="ctr"/>
            <a:r>
              <a:rPr lang="en-GB" sz="4400" dirty="0" smtClean="0"/>
              <a:t>Costs and potential of carbon capture and storage at an</a:t>
            </a:r>
          </a:p>
          <a:p>
            <a:pPr algn="ctr"/>
            <a:r>
              <a:rPr lang="tr-TR" sz="4400" dirty="0" smtClean="0"/>
              <a:t>integrated steel mill</a:t>
            </a:r>
            <a:endParaRPr lang="en-GB" sz="4400" dirty="0" smtClean="0"/>
          </a:p>
          <a:p>
            <a:pPr algn="ctr"/>
            <a:r>
              <a:rPr lang="en-GB" sz="4400" dirty="0" smtClean="0"/>
              <a:t>(Finland)</a:t>
            </a:r>
          </a:p>
          <a:p>
            <a:pPr algn="just"/>
            <a:endParaRPr lang="en-GB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39554"/>
            <a:ext cx="5791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GREENHOUSE GASES</a:t>
            </a:r>
            <a:r>
              <a:rPr lang="tr-TR" sz="2000" b="1" u="sng" dirty="0" smtClean="0"/>
              <a:t> (NOUN)</a:t>
            </a:r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Although </a:t>
            </a:r>
            <a:r>
              <a:rPr lang="tr-TR" sz="2000" dirty="0" err="1" smtClean="0"/>
              <a:t>GHGs</a:t>
            </a:r>
            <a:r>
              <a:rPr lang="tr-TR" sz="2000" dirty="0" smtClean="0"/>
              <a:t> </a:t>
            </a:r>
            <a:r>
              <a:rPr lang="en-US" sz="2000" dirty="0" smtClean="0"/>
              <a:t>occur </a:t>
            </a:r>
            <a:r>
              <a:rPr lang="en-US" sz="2000" dirty="0"/>
              <a:t>naturally in the atmosphere, the elevated levels especially of </a:t>
            </a:r>
            <a:r>
              <a:rPr lang="tr-TR" sz="2000" dirty="0" smtClean="0"/>
              <a:t>CO</a:t>
            </a:r>
            <a:r>
              <a:rPr lang="tr-TR" sz="2000" baseline="-25000" dirty="0"/>
              <a:t>2</a:t>
            </a:r>
            <a:r>
              <a:rPr lang="tr-TR" sz="2000" dirty="0" smtClean="0"/>
              <a:t> </a:t>
            </a:r>
            <a:r>
              <a:rPr lang="en-US" sz="2000" dirty="0" smtClean="0"/>
              <a:t>and </a:t>
            </a:r>
            <a:r>
              <a:rPr lang="tr-TR" sz="2000" dirty="0"/>
              <a:t>CH</a:t>
            </a:r>
            <a:r>
              <a:rPr lang="tr-TR" sz="2000" baseline="-25000" dirty="0"/>
              <a:t>4</a:t>
            </a:r>
            <a:r>
              <a:rPr lang="en-US" sz="2000" dirty="0" smtClean="0"/>
              <a:t> </a:t>
            </a:r>
            <a:r>
              <a:rPr lang="en-US" sz="2000" dirty="0"/>
              <a:t>that have been observed in recent decades are directly </a:t>
            </a:r>
            <a:r>
              <a:rPr lang="en-US" sz="2000" dirty="0" smtClean="0"/>
              <a:t>related</a:t>
            </a:r>
            <a:r>
              <a:rPr lang="en-US" sz="2000" dirty="0"/>
              <a:t>, at least in part</a:t>
            </a:r>
            <a:r>
              <a:rPr lang="en-US" sz="2000" dirty="0" smtClean="0"/>
              <a:t>, </a:t>
            </a:r>
            <a:r>
              <a:rPr lang="en-US" sz="2000" dirty="0"/>
              <a:t>to human activities such as the burning of fossil fuels and the deforestation of tropical forests</a:t>
            </a:r>
            <a:r>
              <a:rPr lang="en-US" sz="2000" dirty="0" smtClean="0"/>
              <a:t>.</a:t>
            </a:r>
            <a:endParaRPr lang="en-GB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258312"/>
            <a:ext cx="2590800" cy="22098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4114800"/>
            <a:ext cx="3810000" cy="165735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52" y="228600"/>
            <a:ext cx="4803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CL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MATE CHANGE</a:t>
            </a:r>
            <a:endParaRPr lang="tr-TR" sz="2000" b="1" u="sng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change in the world's </a:t>
            </a:r>
            <a:r>
              <a:rPr lang="en-US" sz="2000" dirty="0" smtClean="0"/>
              <a:t>climate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 smtClean="0"/>
              <a:t>It</a:t>
            </a:r>
            <a:r>
              <a:rPr lang="en-US" sz="2000" dirty="0"/>
              <a:t> is a significant and lasting change in the statistical distribution of weather patterns over periods ranging from decades to millions of years.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may be a change in average weather conditions, or in the distribution of weather around the average conditions (i.e., more or fewer extreme weather events). </a:t>
            </a:r>
            <a:endParaRPr lang="tr-TR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219200"/>
            <a:ext cx="3442919" cy="2197608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52" y="228600"/>
            <a:ext cx="5641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CL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MATE CHANGE</a:t>
            </a:r>
            <a:endParaRPr lang="tr-TR" sz="2000" b="1" u="sng" dirty="0" smtClean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Climate </a:t>
            </a:r>
            <a:r>
              <a:rPr lang="en-US" sz="2000" dirty="0"/>
              <a:t>change is caused by factors such as biotic processes, variations in solar radiation received by Earth, plate tectonics,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en-US" sz="2000" dirty="0" smtClean="0"/>
              <a:t>volcanic </a:t>
            </a:r>
            <a:r>
              <a:rPr lang="en-US" sz="2000" dirty="0"/>
              <a:t>eruptions.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Certain </a:t>
            </a:r>
            <a:r>
              <a:rPr lang="en-US" sz="2000" dirty="0"/>
              <a:t>human activities have also been identified as significant causes of recent climate change, often referred to as "global warming</a:t>
            </a:r>
            <a:r>
              <a:rPr lang="en-US" sz="2000" dirty="0" smtClean="0"/>
              <a:t>".</a:t>
            </a:r>
            <a:endParaRPr lang="tr-TR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Scientists </a:t>
            </a:r>
            <a:r>
              <a:rPr lang="en-US" sz="2000" dirty="0"/>
              <a:t>actively work to understand past and future climate by using </a:t>
            </a:r>
            <a:r>
              <a:rPr lang="en-US" sz="2000" dirty="0" smtClean="0"/>
              <a:t>observations</a:t>
            </a:r>
            <a:r>
              <a:rPr lang="tr-TR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theoretical models.</a:t>
            </a:r>
          </a:p>
          <a:p>
            <a:pPr algn="ctr">
              <a:lnSpc>
                <a:spcPct val="150000"/>
              </a:lnSpc>
            </a:pPr>
            <a:endParaRPr lang="en-GB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486" y="1143000"/>
            <a:ext cx="2705100" cy="304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486" y="4572000"/>
            <a:ext cx="2705100" cy="169545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FOSS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L SOURCES</a:t>
            </a:r>
            <a:endParaRPr lang="tr-TR" sz="2000" b="1" u="sng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remains or imprint of an organism from a previous geologic time. 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Fossil fuels are fuels formed by natural processes such as </a:t>
            </a:r>
            <a:r>
              <a:rPr lang="en-US" sz="2000" dirty="0" err="1" smtClean="0"/>
              <a:t>anaerobi</a:t>
            </a:r>
            <a:r>
              <a:rPr lang="tr-TR" sz="2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decomposition of buried dead organisms. The age of the organisms and their resulting fossil fuels is typically millions of </a:t>
            </a:r>
            <a:r>
              <a:rPr lang="en-US" sz="2000" dirty="0" smtClean="0"/>
              <a:t>years</a:t>
            </a:r>
            <a:r>
              <a:rPr lang="tr-T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Fossil </a:t>
            </a:r>
            <a:r>
              <a:rPr lang="en-US" sz="2000" dirty="0"/>
              <a:t>fuels contain high percentages of carbon and include coal, petroleum, and natural gas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They </a:t>
            </a:r>
            <a:r>
              <a:rPr lang="en-US" sz="2000" dirty="0"/>
              <a:t>range from volatile materials with low </a:t>
            </a:r>
            <a:r>
              <a:rPr lang="en-US" sz="2000" dirty="0" err="1"/>
              <a:t>carbon:hydrogen</a:t>
            </a:r>
            <a:r>
              <a:rPr lang="en-US" sz="2000" dirty="0"/>
              <a:t> ratios like methane, to liquid petroleum to nonvolatile materials composed of almost pure carbon, like anthracite coal</a:t>
            </a:r>
            <a:r>
              <a:rPr lang="en-US" sz="2000" dirty="0" smtClean="0"/>
              <a:t>.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COAL</a:t>
            </a:r>
            <a:r>
              <a:rPr lang="tr-TR" sz="2000" b="1" u="sng" dirty="0" smtClean="0"/>
              <a:t> (NOUN)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(</a:t>
            </a:r>
            <a:r>
              <a:rPr lang="en-US" sz="2000" dirty="0" smtClean="0"/>
              <a:t>Earth </a:t>
            </a:r>
            <a:r>
              <a:rPr lang="en-US" sz="2000" dirty="0"/>
              <a:t>Sciences / </a:t>
            </a:r>
            <a:r>
              <a:rPr lang="en-US" sz="2000" dirty="0" smtClean="0"/>
              <a:t>Minerals)</a:t>
            </a:r>
            <a:endParaRPr lang="tr-TR" sz="2000" b="1" dirty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combustible compact black or dark-brown carbonaceous rock formed from compaction of layers of partially decomposed vegetation: a fuel and a source of coke, coal gas, and coal </a:t>
            </a:r>
            <a:r>
              <a:rPr lang="en-US" sz="2000" dirty="0" smtClean="0"/>
              <a:t>tar</a:t>
            </a:r>
            <a:r>
              <a:rPr lang="tr-TR" sz="2000" dirty="0" smtClean="0"/>
              <a:t>.</a:t>
            </a:r>
            <a:endParaRPr lang="en-US" sz="2000" dirty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76" y="3298186"/>
            <a:ext cx="3695700" cy="20383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292090"/>
            <a:ext cx="3733800" cy="204444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4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COKE</a:t>
            </a:r>
            <a:r>
              <a:rPr lang="tr-TR" sz="2000" b="1" u="sng" dirty="0" smtClean="0"/>
              <a:t> (NOUN)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(</a:t>
            </a:r>
            <a:r>
              <a:rPr lang="en-US" sz="2000" dirty="0"/>
              <a:t>Chemistry)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solid-fuel product containing about 80 per cent of carbon produced by distillation of coal to drive off its volatile constituents: used as a fuel and in metallurgy as a reducing agent for converting metal oxides into </a:t>
            </a:r>
            <a:r>
              <a:rPr lang="en-US" sz="2000" dirty="0" smtClean="0"/>
              <a:t>metals</a:t>
            </a:r>
            <a:r>
              <a:rPr lang="tr-TR" sz="2000" dirty="0" smtClean="0"/>
              <a:t>.</a:t>
            </a:r>
            <a:endParaRPr lang="en-GB" sz="2000" b="1" u="sng" dirty="0" smtClean="0"/>
          </a:p>
          <a:p>
            <a:pPr algn="just">
              <a:lnSpc>
                <a:spcPct val="150000"/>
              </a:lnSpc>
            </a:pPr>
            <a:endParaRPr lang="en-GB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232932"/>
            <a:ext cx="3549754" cy="23622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2971800"/>
            <a:ext cx="4343400" cy="2884464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5638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FLUE GAS</a:t>
            </a:r>
            <a:r>
              <a:rPr lang="tr-TR" sz="2000" b="1" u="sng" dirty="0" smtClean="0"/>
              <a:t> (NOUN)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Engineering </a:t>
            </a:r>
            <a:r>
              <a:rPr lang="en-US" sz="2000" dirty="0"/>
              <a:t>/ General </a:t>
            </a:r>
            <a:r>
              <a:rPr lang="en-US" sz="2000" dirty="0" smtClean="0"/>
              <a:t>Engineering</a:t>
            </a:r>
            <a:endParaRPr lang="tr-TR" sz="2000" dirty="0" smtClean="0"/>
          </a:p>
          <a:p>
            <a:pPr marL="354013" algn="just">
              <a:lnSpc>
                <a:spcPct val="150000"/>
              </a:lnSpc>
            </a:pPr>
            <a:r>
              <a:rPr lang="tr-TR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smoke in the uptake of a boiler fire: it consists mainly of carbon dioxide, carbon monoxide, and </a:t>
            </a:r>
            <a:r>
              <a:rPr lang="en-US" sz="2000" dirty="0" smtClean="0"/>
              <a:t>nitrogen</a:t>
            </a:r>
            <a:r>
              <a:rPr lang="tr-T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Flue gas is the gas exiting to the atmosphere via a flue, which is a pipe or channel for conveying exhaust gases from a fireplace, oven, furnace, boiler or steam generator. Quite often, the flue gas refers to the combustion exhaust gas produced at power </a:t>
            </a:r>
            <a:r>
              <a:rPr lang="en-US" sz="2000" dirty="0" smtClean="0"/>
              <a:t>plants</a:t>
            </a:r>
            <a:r>
              <a:rPr lang="tr-TR" sz="2000" dirty="0" smtClean="0"/>
              <a:t>.</a:t>
            </a:r>
            <a:endParaRPr lang="en-GB" sz="2000" dirty="0" smtClean="0"/>
          </a:p>
          <a:p>
            <a:pPr algn="just">
              <a:lnSpc>
                <a:spcPct val="150000"/>
              </a:lnSpc>
            </a:pPr>
            <a:endParaRPr lang="en-GB" sz="2000" dirty="0" smtClean="0"/>
          </a:p>
          <a:p>
            <a:pPr algn="just">
              <a:lnSpc>
                <a:spcPct val="150000"/>
              </a:lnSpc>
            </a:pPr>
            <a:endParaRPr lang="en-GB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712" y="990600"/>
            <a:ext cx="2690514" cy="22981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0929" y="3581400"/>
            <a:ext cx="2600080" cy="205740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79334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STOVE</a:t>
            </a:r>
            <a:r>
              <a:rPr lang="tr-TR" sz="2000" b="1" u="sng" dirty="0" smtClean="0"/>
              <a:t> (NOUN)</a:t>
            </a:r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An </a:t>
            </a:r>
            <a:r>
              <a:rPr lang="en-US" sz="2000" dirty="0"/>
              <a:t>apparatus in which electricity or a fuel is used to furnish </a:t>
            </a:r>
            <a:r>
              <a:rPr lang="en-US" sz="2000" dirty="0" smtClean="0"/>
              <a:t>heat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device that produces heat for specialized, especially industrial, </a:t>
            </a:r>
            <a:r>
              <a:rPr lang="en-US" sz="2000" dirty="0" smtClean="0"/>
              <a:t>purposes</a:t>
            </a:r>
            <a:r>
              <a:rPr lang="tr-TR" sz="2000" dirty="0" smtClean="0"/>
              <a:t>.</a:t>
            </a:r>
            <a:endParaRPr lang="en-US" sz="2000" dirty="0"/>
          </a:p>
          <a:p>
            <a:pPr algn="ctr">
              <a:lnSpc>
                <a:spcPct val="150000"/>
              </a:lnSpc>
            </a:pPr>
            <a:endParaRPr lang="en-GB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776" y="990600"/>
            <a:ext cx="3810000" cy="3276600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OVEN</a:t>
            </a:r>
            <a:r>
              <a:rPr lang="tr-TR" sz="2000" b="1" u="sng" dirty="0" smtClean="0"/>
              <a:t> (NOUN)</a:t>
            </a:r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chamber or enclosed compartment for heating, baking, or roasting food, as in a stove, or for firing, baking, hardening, or drying objects, as in a kiln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  <a:endParaRPr lang="en-GB" sz="2000" dirty="0" smtClean="0"/>
          </a:p>
          <a:p>
            <a:pPr algn="just">
              <a:lnSpc>
                <a:spcPct val="150000"/>
              </a:lnSpc>
            </a:pPr>
            <a:endParaRPr lang="en-GB" sz="2000" dirty="0" smtClean="0"/>
          </a:p>
          <a:p>
            <a:pPr algn="just">
              <a:lnSpc>
                <a:spcPct val="150000"/>
              </a:lnSpc>
            </a:pPr>
            <a:endParaRPr lang="en-GB" sz="2000" dirty="0" smtClean="0"/>
          </a:p>
        </p:txBody>
      </p:sp>
      <p:sp>
        <p:nvSpPr>
          <p:cNvPr id="2" name="Metin kutusu 1"/>
          <p:cNvSpPr txBox="1"/>
          <p:nvPr/>
        </p:nvSpPr>
        <p:spPr>
          <a:xfrm>
            <a:off x="4267200" y="342847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COKE OVEN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810000"/>
            <a:ext cx="4495800" cy="212776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SOLVENT</a:t>
            </a:r>
            <a:endParaRPr lang="tr-TR" sz="2000" b="1" u="sng" dirty="0" smtClean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</a:t>
            </a:r>
            <a:r>
              <a:rPr lang="en-US" sz="2000" dirty="0"/>
              <a:t> </a:t>
            </a:r>
            <a:r>
              <a:rPr lang="en-US" sz="2000" dirty="0" smtClean="0"/>
              <a:t>substance </a:t>
            </a:r>
            <a:r>
              <a:rPr lang="en-US" sz="2000" dirty="0"/>
              <a:t>that dissolves </a:t>
            </a:r>
            <a:r>
              <a:rPr lang="en-US" sz="2000" dirty="0" smtClean="0"/>
              <a:t>resulting </a:t>
            </a:r>
            <a:r>
              <a:rPr lang="en-US" sz="2000" dirty="0"/>
              <a:t>in a solution.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solvent is usually a liquid but can also be a solid or a gas.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maximum quantity </a:t>
            </a:r>
            <a:r>
              <a:rPr lang="en-US" sz="2000" dirty="0" smtClean="0"/>
              <a:t>that </a:t>
            </a:r>
            <a:r>
              <a:rPr lang="en-US" sz="2000" dirty="0"/>
              <a:t>can dissolve in a specific volume of solvent varies with temperature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Common uses for organic solvents are in dry cleaning (</a:t>
            </a:r>
            <a:r>
              <a:rPr lang="en-US" sz="2000" dirty="0" err="1"/>
              <a:t>e.g.,</a:t>
            </a:r>
            <a:r>
              <a:rPr lang="en-US" sz="2000" dirty="0" err="1" smtClean="0"/>
              <a:t>tetra</a:t>
            </a:r>
            <a:r>
              <a:rPr lang="tr-TR" sz="2000" dirty="0" smtClean="0"/>
              <a:t> </a:t>
            </a:r>
            <a:r>
              <a:rPr lang="en-US" sz="2000" dirty="0" err="1" smtClean="0"/>
              <a:t>chloro</a:t>
            </a:r>
            <a:r>
              <a:rPr lang="tr-TR" sz="2000" dirty="0" smtClean="0"/>
              <a:t> </a:t>
            </a:r>
            <a:r>
              <a:rPr lang="en-US" sz="2000" dirty="0" smtClean="0"/>
              <a:t>ethylene</a:t>
            </a:r>
            <a:r>
              <a:rPr lang="en-US" sz="2000" dirty="0"/>
              <a:t>), as paint </a:t>
            </a:r>
            <a:r>
              <a:rPr lang="en-US" sz="2000" dirty="0" smtClean="0"/>
              <a:t>thinners</a:t>
            </a:r>
            <a:r>
              <a:rPr lang="tr-TR" sz="2000" dirty="0" smtClean="0"/>
              <a:t>, </a:t>
            </a:r>
            <a:r>
              <a:rPr lang="en-US" sz="2000" dirty="0" smtClean="0"/>
              <a:t>as </a:t>
            </a:r>
            <a:r>
              <a:rPr lang="en-US" sz="2000" dirty="0"/>
              <a:t>nail polish removers and glue </a:t>
            </a:r>
            <a:r>
              <a:rPr lang="en-US" sz="2000" dirty="0" smtClean="0"/>
              <a:t>solvents</a:t>
            </a:r>
            <a:r>
              <a:rPr lang="tr-TR" sz="2000" dirty="0" smtClean="0"/>
              <a:t>, </a:t>
            </a:r>
            <a:r>
              <a:rPr lang="en-US" sz="2000" dirty="0" smtClean="0"/>
              <a:t>in detergents, </a:t>
            </a:r>
            <a:r>
              <a:rPr lang="en-US" sz="2000" dirty="0"/>
              <a:t>in </a:t>
            </a:r>
            <a:r>
              <a:rPr lang="en-US" sz="2000" dirty="0" smtClean="0"/>
              <a:t>perfumes,</a:t>
            </a:r>
            <a:r>
              <a:rPr lang="en-US" sz="2000" dirty="0"/>
              <a:t> nail polish and in chemical synthesis.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use of inorganic solvents (other than water) is typically limited to research chemistry and some technological processes.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IRON</a:t>
            </a:r>
            <a:r>
              <a:rPr lang="tr-TR" sz="2000" b="1" u="sng" dirty="0" smtClean="0"/>
              <a:t> (</a:t>
            </a:r>
            <a:r>
              <a:rPr lang="tr-TR" sz="2000" b="1" u="sng" dirty="0" err="1" smtClean="0"/>
              <a:t>noun</a:t>
            </a:r>
            <a:r>
              <a:rPr lang="tr-TR" sz="2000" b="1" u="sng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silvery-white, </a:t>
            </a:r>
            <a:r>
              <a:rPr lang="en-US" sz="2000" dirty="0" smtClean="0"/>
              <a:t>ductile</a:t>
            </a:r>
            <a:r>
              <a:rPr lang="en-US" sz="2000" dirty="0"/>
              <a:t>, </a:t>
            </a:r>
            <a:r>
              <a:rPr lang="en-US" sz="2000" dirty="0" smtClean="0"/>
              <a:t>magnetic</a:t>
            </a:r>
            <a:r>
              <a:rPr lang="tr-TR" sz="2000" dirty="0" smtClean="0"/>
              <a:t>, </a:t>
            </a:r>
            <a:r>
              <a:rPr lang="en-US" sz="2000" dirty="0" smtClean="0"/>
              <a:t>metallic </a:t>
            </a:r>
            <a:r>
              <a:rPr lang="en-US" sz="2000" dirty="0"/>
              <a:t>element </a:t>
            </a:r>
            <a:r>
              <a:rPr lang="en-US" sz="2000" dirty="0" smtClean="0"/>
              <a:t>occurring in </a:t>
            </a:r>
            <a:r>
              <a:rPr lang="en-US" sz="2000" dirty="0"/>
              <a:t>combined </a:t>
            </a:r>
            <a:r>
              <a:rPr lang="en-US" sz="2000" dirty="0" smtClean="0"/>
              <a:t>forms</a:t>
            </a:r>
            <a:r>
              <a:rPr lang="tr-TR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used alloyed in a wide range of important structural materials. Atomic number 26; atomic weight 55.845; melting point 1,535°C; boiling point 2,750°C; specific gravity 7.874 (at 20°C</a:t>
            </a:r>
            <a:r>
              <a:rPr lang="en-US" sz="2000" dirty="0" smtClean="0"/>
              <a:t>)</a:t>
            </a:r>
            <a:r>
              <a:rPr lang="tr-TR" sz="2000" dirty="0" smtClean="0"/>
              <a:t>. </a:t>
            </a:r>
            <a:r>
              <a:rPr lang="en-US" sz="2000" dirty="0" smtClean="0"/>
              <a:t>Symbol</a:t>
            </a:r>
            <a:r>
              <a:rPr lang="en-US" sz="2000" dirty="0"/>
              <a:t> </a:t>
            </a:r>
            <a:r>
              <a:rPr lang="en-US" sz="2000" b="1" dirty="0"/>
              <a:t>Fe</a:t>
            </a:r>
            <a:r>
              <a:rPr lang="en-US" sz="2000" dirty="0"/>
              <a:t> </a:t>
            </a:r>
            <a:endParaRPr lang="en-GB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904" y="4637461"/>
            <a:ext cx="3297936" cy="171653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380" y="685800"/>
            <a:ext cx="2159000" cy="2159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4980" y="3429000"/>
            <a:ext cx="1930400" cy="19304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1736" y="4588693"/>
            <a:ext cx="2754644" cy="1765300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02425"/>
            <a:ext cx="464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RAW MATER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AL</a:t>
            </a:r>
            <a:r>
              <a:rPr lang="tr-TR" sz="2000" b="1" u="sng" dirty="0" smtClean="0"/>
              <a:t> (NOUN)</a:t>
            </a:r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1</a:t>
            </a:r>
            <a:r>
              <a:rPr lang="en-US" sz="2000" b="1" dirty="0"/>
              <a:t>. </a:t>
            </a:r>
            <a:r>
              <a:rPr lang="en-US" sz="2000" dirty="0"/>
              <a:t>An unprocessed natural product used in </a:t>
            </a:r>
            <a:r>
              <a:rPr lang="en-US" sz="2000" dirty="0" smtClean="0"/>
              <a:t>manufacture.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2. </a:t>
            </a:r>
            <a:r>
              <a:rPr lang="en-US" sz="2000" dirty="0"/>
              <a:t>Unprocessed material of any kind: </a:t>
            </a:r>
            <a:r>
              <a:rPr lang="en-US" sz="2000" i="1" dirty="0"/>
              <a:t>These data are the raw material for the analysis</a:t>
            </a:r>
            <a:r>
              <a:rPr lang="en-US" sz="2000" i="1" dirty="0" smtClean="0"/>
              <a:t>.</a:t>
            </a:r>
            <a:endParaRPr lang="tr-TR" sz="2000" i="1" dirty="0" smtClean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199" y="1066800"/>
            <a:ext cx="3781353" cy="25146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399584" y="3581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pile of raw cotton together. In the agricultural sector.</a:t>
            </a: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NAT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ONAL ELECTR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C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TY GR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D</a:t>
            </a:r>
            <a:endParaRPr lang="tr-TR" sz="2000" b="1" u="sng" dirty="0" smtClean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 smtClean="0"/>
              <a:t>It</a:t>
            </a:r>
            <a:r>
              <a:rPr lang="en-US" dirty="0"/>
              <a:t> is an interconnected network for delivering electricity from suppliers to consumers. </a:t>
            </a:r>
            <a:endParaRPr lang="tr-T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consists of generating stations that produce electrical power, high-voltage transmission lines that carry power from distant sources to demand centers, and distribution lines that connect individual </a:t>
            </a:r>
            <a:r>
              <a:rPr lang="en-US" dirty="0" smtClean="0"/>
              <a:t>customers</a:t>
            </a:r>
            <a:r>
              <a:rPr lang="tr-TR" dirty="0" smtClean="0"/>
              <a:t>.</a:t>
            </a:r>
            <a:endParaRPr lang="en-GB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609600"/>
            <a:ext cx="4495800" cy="5105400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ELECTR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C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TY PR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CE</a:t>
            </a:r>
            <a:endParaRPr lang="tr-TR" sz="2000" b="1" u="sng" dirty="0" smtClean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Electricity </a:t>
            </a:r>
            <a:r>
              <a:rPr lang="en-US" sz="2000" dirty="0"/>
              <a:t>pricing (sometimes referred to as electricity tariff or the price of electricity) varies widely from country to country, and may vary significantly from locality to locality within a particular country.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There </a:t>
            </a:r>
            <a:r>
              <a:rPr lang="en-US" sz="2000" dirty="0"/>
              <a:t>are many reasons that account for these differences in price. The price of power generation depends largely on the type and market price of the fuel used, </a:t>
            </a:r>
            <a:r>
              <a:rPr lang="en-US" sz="2000" dirty="0" smtClean="0"/>
              <a:t>government </a:t>
            </a:r>
            <a:r>
              <a:rPr lang="en-US" sz="2000" dirty="0"/>
              <a:t>and industry regulation, and even local weather patterns.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3058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D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STR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CT HEAT</a:t>
            </a:r>
            <a:r>
              <a:rPr lang="tr-TR" sz="2000" b="1" u="sng" dirty="0" smtClean="0"/>
              <a:t>ING</a:t>
            </a:r>
          </a:p>
          <a:p>
            <a:pPr algn="ctr">
              <a:lnSpc>
                <a:spcPct val="150000"/>
              </a:lnSpc>
            </a:pPr>
            <a:endParaRPr lang="tr-TR" sz="2000" b="1" u="sng" dirty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District heating </a:t>
            </a:r>
            <a:r>
              <a:rPr lang="en-US" sz="2000" dirty="0"/>
              <a:t>is a system for distributing heat generated in a </a:t>
            </a:r>
            <a:r>
              <a:rPr lang="en-US" sz="2000" dirty="0" err="1" smtClean="0"/>
              <a:t>centrali</a:t>
            </a:r>
            <a:r>
              <a:rPr lang="tr-TR" sz="2000" dirty="0" smtClean="0"/>
              <a:t>s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/>
              <a:t>location for residential and commercial heating requirements such as space heating and water heating.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District heating plants can provide higher efficiencies and better pollution control than localized boilers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5105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VACUUM PRESSURE</a:t>
            </a:r>
            <a:endParaRPr lang="tr-TR" sz="2000" b="1" u="sng" dirty="0" smtClean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Vacuum</a:t>
            </a:r>
            <a:r>
              <a:rPr lang="tr-TR" sz="2000" dirty="0" smtClean="0"/>
              <a:t> (</a:t>
            </a:r>
            <a:r>
              <a:rPr lang="tr-TR" sz="2000" dirty="0" err="1" smtClean="0"/>
              <a:t>noun</a:t>
            </a:r>
            <a:r>
              <a:rPr lang="tr-TR" sz="2000" dirty="0" smtClean="0"/>
              <a:t>): </a:t>
            </a:r>
            <a:r>
              <a:rPr lang="tr-TR" sz="2000" dirty="0" err="1" smtClean="0"/>
              <a:t>Free</a:t>
            </a:r>
            <a:r>
              <a:rPr lang="tr-TR" sz="2000" dirty="0" smtClean="0"/>
              <a:t> </a:t>
            </a:r>
            <a:r>
              <a:rPr lang="tr-TR" sz="2000" dirty="0" err="1" smtClean="0"/>
              <a:t>space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(</a:t>
            </a:r>
            <a:r>
              <a:rPr lang="tr-TR" sz="2000" dirty="0" err="1" smtClean="0"/>
              <a:t>Vacuum</a:t>
            </a:r>
            <a:r>
              <a:rPr lang="tr-TR" sz="2000" dirty="0" smtClean="0"/>
              <a:t> </a:t>
            </a:r>
            <a:r>
              <a:rPr lang="tr-TR" sz="2000" dirty="0" err="1" smtClean="0"/>
              <a:t>Cleaner</a:t>
            </a:r>
            <a:r>
              <a:rPr lang="tr-TR" sz="2000" dirty="0" smtClean="0"/>
              <a:t>: A</a:t>
            </a:r>
            <a:r>
              <a:rPr lang="en-US" sz="2000" dirty="0" smtClean="0"/>
              <a:t> </a:t>
            </a:r>
            <a:r>
              <a:rPr lang="en-US" sz="2000" dirty="0"/>
              <a:t>machine that cleans carpets </a:t>
            </a:r>
            <a:r>
              <a:rPr lang="en-US" sz="2000" i="1" dirty="0" err="1"/>
              <a:t>etc</a:t>
            </a:r>
            <a:r>
              <a:rPr lang="en-US" sz="2000" dirty="0"/>
              <a:t> by sucking dust </a:t>
            </a:r>
            <a:r>
              <a:rPr lang="en-US" sz="2000" i="1" dirty="0" err="1"/>
              <a:t>etc</a:t>
            </a:r>
            <a:r>
              <a:rPr lang="en-US" sz="2000" dirty="0"/>
              <a:t> into itself.</a:t>
            </a:r>
            <a:r>
              <a:rPr lang="tr-TR" sz="2000" dirty="0" smtClean="0"/>
              <a:t>)</a:t>
            </a:r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V</a:t>
            </a:r>
            <a:r>
              <a:rPr lang="en-US" sz="2000" dirty="0" err="1" smtClean="0"/>
              <a:t>acuum</a:t>
            </a:r>
            <a:r>
              <a:rPr lang="en-US" sz="2000" dirty="0" smtClean="0"/>
              <a:t> </a:t>
            </a:r>
            <a:r>
              <a:rPr lang="en-US" sz="2000" dirty="0"/>
              <a:t>pressure refers to the internal pressure that is below the atmospheric pressure. </a:t>
            </a:r>
            <a:endParaRPr lang="en-GB" sz="2000" dirty="0" smtClean="0"/>
          </a:p>
          <a:p>
            <a:pPr algn="just">
              <a:lnSpc>
                <a:spcPct val="150000"/>
              </a:lnSpc>
            </a:pPr>
            <a:endParaRPr lang="en-GB" sz="2000" dirty="0" smtClean="0"/>
          </a:p>
        </p:txBody>
      </p:sp>
      <p:sp>
        <p:nvSpPr>
          <p:cNvPr id="2" name="Metin kutusu 1"/>
          <p:cNvSpPr txBox="1"/>
          <p:nvPr/>
        </p:nvSpPr>
        <p:spPr>
          <a:xfrm>
            <a:off x="6324195" y="3352800"/>
            <a:ext cx="229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Hand</a:t>
            </a:r>
            <a:r>
              <a:rPr lang="tr-TR" dirty="0" smtClean="0"/>
              <a:t> </a:t>
            </a:r>
            <a:r>
              <a:rPr lang="tr-TR" dirty="0" err="1" smtClean="0"/>
              <a:t>Vacuum</a:t>
            </a:r>
            <a:r>
              <a:rPr lang="tr-TR" dirty="0" smtClean="0"/>
              <a:t> </a:t>
            </a:r>
            <a:r>
              <a:rPr lang="tr-TR" dirty="0" err="1" smtClean="0"/>
              <a:t>Pump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209675"/>
            <a:ext cx="2143125" cy="2143125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05800" cy="5632311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SCRUBB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NG PROCESS</a:t>
            </a:r>
            <a:endParaRPr lang="tr-TR" sz="2000" b="1" u="sng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process</a:t>
            </a:r>
            <a:r>
              <a:rPr lang="tr-TR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cleaning a surface by rubbing </a:t>
            </a:r>
            <a:endParaRPr lang="tr-TR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Scrubber systems are a diverse group of air pollution control devices that can be used to remove some particulates and/or gases from industrial exhaust streams.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Traditionally</a:t>
            </a:r>
            <a:r>
              <a:rPr lang="en-US" sz="2000" dirty="0"/>
              <a:t>, the term "scrubber" has referred to pollution control devices that use liquid to wash unwanted pollutants from a gas stream.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Recently</a:t>
            </a:r>
            <a:r>
              <a:rPr lang="en-US" sz="2000" dirty="0"/>
              <a:t>, the term is also used to describe systems that inject </a:t>
            </a:r>
            <a:r>
              <a:rPr lang="en-US" sz="2000" dirty="0" smtClean="0"/>
              <a:t>slurry</a:t>
            </a:r>
            <a:r>
              <a:rPr lang="en-US" sz="2000" dirty="0"/>
              <a:t> into a dirty exhaust stream to "wash out" acid gases.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Scrubbers </a:t>
            </a:r>
            <a:r>
              <a:rPr lang="en-US" sz="2000" dirty="0"/>
              <a:t>are one of the primary devices that control gaseous emissions, especially acid gases. 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57200"/>
            <a:ext cx="464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ELECTRON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C DATA PROCESS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NG</a:t>
            </a:r>
            <a:r>
              <a:rPr lang="tr-TR" sz="2000" b="1" u="sng" dirty="0" smtClean="0"/>
              <a:t> (EDP)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It</a:t>
            </a:r>
            <a:r>
              <a:rPr lang="tr-TR" sz="2000" dirty="0" smtClean="0"/>
              <a:t> </a:t>
            </a:r>
            <a:r>
              <a:rPr lang="en-US" sz="2000" dirty="0" smtClean="0"/>
              <a:t>can </a:t>
            </a:r>
            <a:r>
              <a:rPr lang="en-US" sz="2000" dirty="0"/>
              <a:t>refer to the use of automated methods to process commercial data.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Typically</a:t>
            </a:r>
            <a:r>
              <a:rPr lang="en-US" sz="2000" dirty="0"/>
              <a:t>, this uses relatively simple, repetitive activities to process large volumes of similar information.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For </a:t>
            </a:r>
            <a:r>
              <a:rPr lang="en-US" sz="2000" dirty="0"/>
              <a:t>example: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banking </a:t>
            </a:r>
            <a:r>
              <a:rPr lang="en-US" sz="2000" dirty="0"/>
              <a:t>transactions applied to account and customer master files,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booking </a:t>
            </a:r>
            <a:r>
              <a:rPr lang="en-US" sz="2000" dirty="0"/>
              <a:t>and ticketing transactions to an airline's reservation </a:t>
            </a:r>
            <a:r>
              <a:rPr lang="en-US" sz="2000" dirty="0" smtClean="0"/>
              <a:t>system</a:t>
            </a:r>
            <a:r>
              <a:rPr lang="tr-TR" sz="2000" dirty="0" smtClean="0"/>
              <a:t>.</a:t>
            </a:r>
            <a:endParaRPr lang="en-GB" sz="2000" dirty="0" smtClean="0"/>
          </a:p>
          <a:p>
            <a:pPr algn="just"/>
            <a:endParaRPr lang="en-GB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447800"/>
            <a:ext cx="3815276" cy="276954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248400" y="4276706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Electronic data processing in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Volkswagen</a:t>
            </a:r>
            <a:r>
              <a:rPr lang="en-US" dirty="0"/>
              <a:t> factory Wolfsburg, 1973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95741"/>
            <a:ext cx="419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BOUNDARY</a:t>
            </a:r>
            <a:r>
              <a:rPr lang="tr-TR" sz="2000" b="1" u="sng" dirty="0" smtClean="0"/>
              <a:t> (NOUN)</a:t>
            </a:r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Something </a:t>
            </a:r>
            <a:r>
              <a:rPr lang="en-US" sz="2000" dirty="0"/>
              <a:t>that indicates a border or limit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Ex</a:t>
            </a:r>
            <a:r>
              <a:rPr lang="tr-TR" sz="2000" dirty="0" smtClean="0"/>
              <a:t>.: </a:t>
            </a:r>
            <a:r>
              <a:rPr lang="en-US" sz="2000" dirty="0"/>
              <a:t>The system boundary is selected to only include all process </a:t>
            </a:r>
            <a:r>
              <a:rPr lang="en-US" sz="2000" dirty="0" smtClean="0"/>
              <a:t>units</a:t>
            </a:r>
            <a:r>
              <a:rPr lang="tr-TR" sz="2000" dirty="0" smtClean="0"/>
              <a:t> </a:t>
            </a:r>
            <a:r>
              <a:rPr lang="tr-TR" sz="2000" dirty="0" err="1" smtClean="0"/>
              <a:t>affected</a:t>
            </a:r>
            <a:r>
              <a:rPr lang="tr-TR" sz="2000" dirty="0" smtClean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 smtClean="0"/>
              <a:t>change</a:t>
            </a:r>
            <a:r>
              <a:rPr lang="tr-TR" sz="2000" dirty="0" smtClean="0"/>
              <a:t>.</a:t>
            </a:r>
            <a:endParaRPr lang="en-GB" sz="2000" dirty="0" smtClean="0"/>
          </a:p>
          <a:p>
            <a:pPr algn="just">
              <a:lnSpc>
                <a:spcPct val="150000"/>
              </a:lnSpc>
            </a:pPr>
            <a:endParaRPr lang="en-GB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066800"/>
            <a:ext cx="3886200" cy="3505200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SCALE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u="sng" dirty="0" err="1" smtClean="0"/>
              <a:t>Noun</a:t>
            </a:r>
            <a:endParaRPr lang="tr-TR" sz="2000" u="sng" dirty="0" smtClean="0"/>
          </a:p>
          <a:p>
            <a:pPr algn="just">
              <a:lnSpc>
                <a:spcPct val="150000"/>
              </a:lnSpc>
            </a:pPr>
            <a:endParaRPr lang="tr-TR" sz="2000" u="sng" dirty="0" smtClean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a. </a:t>
            </a:r>
            <a:r>
              <a:rPr lang="en-US" sz="2000" dirty="0"/>
              <a:t>A proportion used in determining the dimensional relationship of a representation to that which it represents: </a:t>
            </a:r>
            <a:r>
              <a:rPr lang="en-US" sz="2000" i="1" dirty="0"/>
              <a:t>a world map with a scale of 1:4,560,000</a:t>
            </a:r>
            <a:r>
              <a:rPr lang="en-US" sz="2000" i="1" dirty="0" smtClean="0"/>
              <a:t>.</a:t>
            </a:r>
            <a:endParaRPr lang="tr-TR" sz="2000" i="1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b. </a:t>
            </a:r>
            <a:r>
              <a:rPr lang="en-US" sz="2000" dirty="0"/>
              <a:t>A calibrated line, as on a map or an architectural plan, indicating such a proportion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c. </a:t>
            </a:r>
            <a:r>
              <a:rPr lang="en-US" sz="2000" dirty="0"/>
              <a:t>Proper proportion: a house that seemed out of scale with its surroundings</a:t>
            </a:r>
            <a:r>
              <a:rPr lang="en-US" sz="2000" dirty="0" smtClean="0"/>
              <a:t>.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PREHEATED A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R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b="1" u="sng" dirty="0" err="1" smtClean="0"/>
              <a:t>Preheat</a:t>
            </a:r>
            <a:r>
              <a:rPr lang="tr-TR" sz="2000" b="1" dirty="0" smtClean="0"/>
              <a:t> </a:t>
            </a:r>
            <a:r>
              <a:rPr lang="tr-TR" sz="2000" dirty="0" smtClean="0"/>
              <a:t>(</a:t>
            </a:r>
            <a:r>
              <a:rPr lang="tr-TR" sz="2000" dirty="0" err="1" smtClean="0"/>
              <a:t>verb</a:t>
            </a:r>
            <a:r>
              <a:rPr lang="tr-TR" sz="2000" dirty="0" smtClean="0"/>
              <a:t>):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heat before using or before subjecting to a further process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Ex</a:t>
            </a:r>
            <a:r>
              <a:rPr lang="tr-TR" sz="2000" dirty="0" smtClean="0"/>
              <a:t>.: </a:t>
            </a:r>
            <a:r>
              <a:rPr lang="en-US" sz="2000" b="1" dirty="0"/>
              <a:t>Preheat</a:t>
            </a:r>
            <a:r>
              <a:rPr lang="en-US" sz="2000" dirty="0"/>
              <a:t> the incoming air for combustion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INTEGRAT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ON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Noun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The act or process of integrating.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en-US" sz="2000" i="1" dirty="0"/>
              <a:t>Electronics</a:t>
            </a:r>
            <a:r>
              <a:rPr lang="en-US" sz="2000" dirty="0"/>
              <a:t> The process of placing more than one integrated circuit on a single chip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b="1" u="sng" dirty="0" err="1" smtClean="0"/>
              <a:t>Ex</a:t>
            </a:r>
            <a:r>
              <a:rPr lang="tr-TR" sz="2000" b="1" u="sng" dirty="0" smtClean="0"/>
              <a:t>.: </a:t>
            </a:r>
            <a:r>
              <a:rPr lang="en-US" sz="2000" dirty="0"/>
              <a:t>Heat integration is the most important connection of process units, when considering the application </a:t>
            </a:r>
            <a:r>
              <a:rPr lang="en-US" sz="2000" dirty="0" smtClean="0"/>
              <a:t>of</a:t>
            </a:r>
            <a:r>
              <a:rPr lang="tr-TR" sz="2000" dirty="0" smtClean="0"/>
              <a:t> </a:t>
            </a:r>
            <a:r>
              <a:rPr lang="fr-FR" sz="2000" dirty="0" smtClean="0"/>
              <a:t>post </a:t>
            </a:r>
            <a:r>
              <a:rPr lang="fr-FR" sz="2000" dirty="0"/>
              <a:t>combustion capture </a:t>
            </a:r>
            <a:r>
              <a:rPr lang="fr-FR" sz="2000" dirty="0" err="1"/>
              <a:t>processes</a:t>
            </a:r>
            <a:r>
              <a:rPr lang="fr-FR" sz="2000" dirty="0"/>
              <a:t> on site</a:t>
            </a:r>
            <a:r>
              <a:rPr lang="fr-FR" sz="2000" dirty="0" smtClean="0"/>
              <a:t>.</a:t>
            </a:r>
            <a:endParaRPr lang="en-GB" sz="2000" b="1" u="sng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0323"/>
            <a:ext cx="434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STEEL</a:t>
            </a:r>
            <a:r>
              <a:rPr lang="tr-TR" sz="2000" b="1" u="sng" dirty="0" smtClean="0"/>
              <a:t> (</a:t>
            </a:r>
            <a:r>
              <a:rPr lang="tr-TR" sz="2000" b="1" u="sng" dirty="0" err="1"/>
              <a:t>N</a:t>
            </a:r>
            <a:r>
              <a:rPr lang="tr-TR" sz="2000" b="1" u="sng" dirty="0" err="1" smtClean="0"/>
              <a:t>oun</a:t>
            </a:r>
            <a:r>
              <a:rPr lang="tr-TR" sz="2000" b="1" u="sng" dirty="0" smtClean="0"/>
              <a:t>)</a:t>
            </a:r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A generally hard, strong, durable, </a:t>
            </a:r>
            <a:r>
              <a:rPr lang="en-US" sz="2000" dirty="0" smtClean="0"/>
              <a:t>alloy </a:t>
            </a:r>
            <a:r>
              <a:rPr lang="en-US" sz="2000" dirty="0"/>
              <a:t>of iron and carbon, usually containing between 0.2 and 1.5 percent carbon, often with other constituents such as manganese, </a:t>
            </a:r>
            <a:r>
              <a:rPr lang="en-US" sz="2000" dirty="0" smtClean="0"/>
              <a:t>chromium,</a:t>
            </a:r>
            <a:r>
              <a:rPr lang="tr-TR" sz="2000" dirty="0" smtClean="0"/>
              <a:t> </a:t>
            </a:r>
            <a:r>
              <a:rPr lang="en-US" sz="2000" dirty="0" smtClean="0"/>
              <a:t>copper</a:t>
            </a:r>
            <a:r>
              <a:rPr lang="en-US" sz="2000" dirty="0"/>
              <a:t>, </a:t>
            </a:r>
            <a:r>
              <a:rPr lang="en-US" sz="2000" dirty="0" smtClean="0"/>
              <a:t>or </a:t>
            </a:r>
            <a:r>
              <a:rPr lang="en-US" sz="2000" dirty="0"/>
              <a:t>silicon, depending on the desired alloy properties, and widely used as a structural material.</a:t>
            </a:r>
            <a:endParaRPr lang="tr-TR" sz="2000" b="1" u="sng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3399" y="533401"/>
            <a:ext cx="2619375" cy="1524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925" y="2561844"/>
            <a:ext cx="2609850" cy="15529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303" y="4572000"/>
            <a:ext cx="2619375" cy="1743075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5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924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AUTOMATED OPERAT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ONS</a:t>
            </a:r>
            <a:endParaRPr lang="tr-TR" sz="2000" b="1" u="sng" dirty="0" smtClean="0"/>
          </a:p>
          <a:p>
            <a:pPr>
              <a:lnSpc>
                <a:spcPct val="150000"/>
              </a:lnSpc>
            </a:pPr>
            <a:endParaRPr lang="tr-TR" sz="2000" b="1" u="sng" dirty="0" smtClean="0"/>
          </a:p>
          <a:p>
            <a:pPr>
              <a:lnSpc>
                <a:spcPct val="150000"/>
              </a:lnSpc>
            </a:pPr>
            <a:r>
              <a:rPr lang="tr-TR" sz="2000" b="1" u="sng" dirty="0" err="1" smtClean="0"/>
              <a:t>Automated</a:t>
            </a:r>
            <a:r>
              <a:rPr lang="tr-TR" sz="2000" b="1" dirty="0" smtClean="0"/>
              <a:t> (</a:t>
            </a:r>
            <a:r>
              <a:rPr lang="tr-TR" sz="2000" b="1" dirty="0" err="1" smtClean="0"/>
              <a:t>adj</a:t>
            </a:r>
            <a:r>
              <a:rPr lang="tr-TR" sz="2000" b="1" dirty="0" smtClean="0"/>
              <a:t>): </a:t>
            </a:r>
            <a:r>
              <a:rPr lang="tr-TR" sz="2000" dirty="0" err="1"/>
              <a:t>operated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 smtClean="0"/>
              <a:t>automation</a:t>
            </a: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2000" b="1" u="sng" dirty="0" smtClean="0"/>
          </a:p>
          <a:p>
            <a:pPr>
              <a:lnSpc>
                <a:spcPct val="150000"/>
              </a:lnSpc>
            </a:pPr>
            <a:r>
              <a:rPr lang="tr-TR" sz="2000" b="1" u="sng" dirty="0" err="1" smtClean="0"/>
              <a:t>Operation</a:t>
            </a:r>
            <a:r>
              <a:rPr lang="tr-TR" sz="2000" b="1" dirty="0" smtClean="0"/>
              <a:t> (</a:t>
            </a:r>
            <a:r>
              <a:rPr lang="tr-TR" sz="2000" b="1" dirty="0" err="1" smtClean="0"/>
              <a:t>n</a:t>
            </a:r>
            <a:r>
              <a:rPr lang="tr-TR" sz="2000" dirty="0" err="1" smtClean="0"/>
              <a:t>oun</a:t>
            </a:r>
            <a:r>
              <a:rPr lang="tr-TR" sz="2000" dirty="0" smtClean="0"/>
              <a:t>):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1</a:t>
            </a:r>
            <a:r>
              <a:rPr lang="en-US" sz="2000" b="1" dirty="0"/>
              <a:t>. </a:t>
            </a:r>
            <a:r>
              <a:rPr lang="en-US" sz="2000" dirty="0"/>
              <a:t>The act or process of operating or functioning.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2. </a:t>
            </a:r>
            <a:r>
              <a:rPr lang="en-US" sz="2000" dirty="0"/>
              <a:t>The state of being operative or functional: 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i="1" dirty="0"/>
              <a:t>	</a:t>
            </a:r>
            <a:r>
              <a:rPr lang="en-US" sz="2000" i="1" dirty="0" smtClean="0"/>
              <a:t>a </a:t>
            </a:r>
            <a:r>
              <a:rPr lang="en-US" sz="2000" i="1" dirty="0"/>
              <a:t>factory in operation.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3. </a:t>
            </a:r>
            <a:r>
              <a:rPr lang="en-US" sz="2000" dirty="0"/>
              <a:t>A process or series of acts involved in a particular form of work: 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i="1" dirty="0" smtClean="0"/>
              <a:t>	</a:t>
            </a:r>
            <a:r>
              <a:rPr lang="en-US" sz="2000" i="1" dirty="0" smtClean="0"/>
              <a:t>the </a:t>
            </a:r>
            <a:r>
              <a:rPr lang="en-US" sz="2000" i="1" dirty="0"/>
              <a:t>operation of building a house.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4. </a:t>
            </a:r>
            <a:r>
              <a:rPr lang="en-US" sz="2000" dirty="0"/>
              <a:t>An instance or method of efficient, productive activity: 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i="1" dirty="0" smtClean="0"/>
              <a:t>	</a:t>
            </a:r>
            <a:r>
              <a:rPr lang="en-US" sz="2000" i="1" dirty="0" smtClean="0"/>
              <a:t>That </a:t>
            </a:r>
            <a:r>
              <a:rPr lang="en-US" sz="2000" i="1" dirty="0"/>
              <a:t>restaurant is quite an operation</a:t>
            </a:r>
            <a:r>
              <a:rPr lang="en-US" sz="2000" i="1" dirty="0" smtClean="0"/>
              <a:t>.</a:t>
            </a:r>
            <a:endParaRPr lang="en-GB" sz="2000" dirty="0" smtClean="0"/>
          </a:p>
          <a:p>
            <a:pPr algn="just"/>
            <a:endParaRPr lang="en-GB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0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ANNUAL CASH FLOW</a:t>
            </a:r>
            <a:endParaRPr lang="tr-TR" sz="2000" b="1" u="sng" dirty="0" smtClean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amount of net cash generated by an investment or a business during a specific period. </a:t>
            </a:r>
            <a:r>
              <a:rPr lang="tr-TR" sz="2000" dirty="0" smtClean="0"/>
              <a:t>(</a:t>
            </a:r>
            <a:r>
              <a:rPr lang="tr-TR" sz="2000" dirty="0" err="1" smtClean="0"/>
              <a:t>Annual</a:t>
            </a:r>
            <a:r>
              <a:rPr lang="tr-TR" sz="2000" dirty="0" smtClean="0"/>
              <a:t>: </a:t>
            </a:r>
            <a:r>
              <a:rPr lang="tr-TR" sz="2000" dirty="0" err="1" smtClean="0"/>
              <a:t>Yearly</a:t>
            </a:r>
            <a:r>
              <a:rPr lang="tr-TR" sz="2000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One </a:t>
            </a:r>
            <a:r>
              <a:rPr lang="en-US" sz="2000" dirty="0"/>
              <a:t>measure of cash flow is earnings before interest, taxes, depreciation, and </a:t>
            </a:r>
            <a:r>
              <a:rPr lang="en-US" sz="2000" dirty="0" err="1" smtClean="0"/>
              <a:t>amorti</a:t>
            </a:r>
            <a:r>
              <a:rPr lang="tr-TR" sz="2000" dirty="0" smtClean="0"/>
              <a:t>s</a:t>
            </a:r>
            <a:r>
              <a:rPr lang="en-US" sz="2000" dirty="0" err="1" smtClean="0"/>
              <a:t>ation</a:t>
            </a:r>
            <a:r>
              <a:rPr lang="en-US" sz="2000" dirty="0"/>
              <a:t>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Because </a:t>
            </a:r>
            <a:r>
              <a:rPr lang="en-US" sz="2000" dirty="0"/>
              <a:t>cash is the fuel that drives a business, many analysts consider cash flow to be a company's most important financial statistic. </a:t>
            </a:r>
            <a:endParaRPr lang="tr-TR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371600"/>
            <a:ext cx="76200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0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944" y="377559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CONVENT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ONAL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adj.</a:t>
            </a:r>
            <a:endParaRPr lang="tr-TR" sz="2000" b="1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Based </a:t>
            </a:r>
            <a:r>
              <a:rPr lang="en-US" sz="2000" dirty="0"/>
              <a:t>on or in accordance with general agreement, use, or </a:t>
            </a:r>
            <a:r>
              <a:rPr lang="en-US" sz="2000" dirty="0" smtClean="0"/>
              <a:t>practice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Something</a:t>
            </a:r>
            <a:r>
              <a:rPr lang="tr-TR" sz="2000" dirty="0" smtClean="0"/>
              <a:t> </a:t>
            </a:r>
            <a:r>
              <a:rPr lang="tr-TR" sz="2000" dirty="0" err="1" smtClean="0"/>
              <a:t>widely</a:t>
            </a:r>
            <a:r>
              <a:rPr lang="tr-TR" sz="2000" dirty="0" smtClean="0"/>
              <a:t> </a:t>
            </a:r>
            <a:r>
              <a:rPr lang="tr-TR" sz="2000" dirty="0" err="1" smtClean="0"/>
              <a:t>accepted</a:t>
            </a:r>
            <a:r>
              <a:rPr lang="tr-TR" sz="2000" dirty="0" smtClean="0"/>
              <a:t>. (</a:t>
            </a:r>
            <a:r>
              <a:rPr lang="tr-TR" sz="2000" dirty="0" err="1" smtClean="0"/>
              <a:t>Traditional</a:t>
            </a:r>
            <a:r>
              <a:rPr lang="tr-TR" sz="20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Ex</a:t>
            </a:r>
            <a:r>
              <a:rPr lang="tr-TR" sz="2000" dirty="0" smtClean="0"/>
              <a:t>.: </a:t>
            </a:r>
            <a:r>
              <a:rPr lang="en-US" sz="2000" dirty="0"/>
              <a:t> </a:t>
            </a:r>
            <a:r>
              <a:rPr lang="en-US" sz="2000" i="1" dirty="0"/>
              <a:t>conventional symbols; a conventional form of address.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GB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Ex</a:t>
            </a:r>
            <a:r>
              <a:rPr lang="tr-TR" sz="2000" dirty="0" smtClean="0"/>
              <a:t>.: </a:t>
            </a:r>
            <a:r>
              <a:rPr lang="en-US" sz="2000" dirty="0"/>
              <a:t>The replacement of a conventional blast furnace with an oxygen blast furnace affects only a part </a:t>
            </a:r>
            <a:r>
              <a:rPr lang="en-US" sz="2000" dirty="0" smtClean="0"/>
              <a:t>of</a:t>
            </a:r>
            <a:r>
              <a:rPr lang="tr-TR" sz="2000" dirty="0" smtClean="0"/>
              <a:t> </a:t>
            </a:r>
            <a:r>
              <a:rPr lang="tr-TR" sz="2000" dirty="0" err="1" smtClean="0"/>
              <a:t>processes</a:t>
            </a:r>
            <a:r>
              <a:rPr lang="tr-TR" sz="2000" dirty="0" smtClean="0"/>
              <a:t> </a:t>
            </a:r>
            <a:r>
              <a:rPr lang="tr-TR" sz="2000" dirty="0"/>
              <a:t>at an </a:t>
            </a:r>
            <a:r>
              <a:rPr lang="tr-TR" sz="2000" dirty="0" err="1"/>
              <a:t>integrated</a:t>
            </a:r>
            <a:r>
              <a:rPr lang="tr-TR" sz="2000" dirty="0"/>
              <a:t> </a:t>
            </a:r>
            <a:r>
              <a:rPr lang="tr-TR" sz="2000" dirty="0" err="1"/>
              <a:t>steel</a:t>
            </a:r>
            <a:r>
              <a:rPr lang="tr-TR" sz="2000" dirty="0"/>
              <a:t> </a:t>
            </a:r>
            <a:r>
              <a:rPr lang="tr-TR" sz="2000" dirty="0" err="1"/>
              <a:t>mill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r>
              <a:rPr lang="tr-T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</a:t>
            </a:r>
            <a:r>
              <a:rPr lang="tr-T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tr-T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Natural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Petroleum</a:t>
            </a: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tr-T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Non-Conventional</a:t>
            </a:r>
            <a:r>
              <a:rPr lang="tr-T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tr-T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Solar,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Tidal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Geothermal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" y="228600"/>
            <a:ext cx="8305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PERMANENT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Adj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Lasting </a:t>
            </a:r>
            <a:r>
              <a:rPr lang="en-US" sz="2000" dirty="0"/>
              <a:t>or remaining without essential </a:t>
            </a:r>
            <a:r>
              <a:rPr lang="en-US" sz="2000" dirty="0" smtClean="0"/>
              <a:t>change</a:t>
            </a:r>
            <a:r>
              <a:rPr lang="tr-TR" sz="2000" dirty="0" smtClean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Not </a:t>
            </a:r>
            <a:r>
              <a:rPr lang="en-US" sz="2000" dirty="0"/>
              <a:t>expected to change in status, condition, or place: </a:t>
            </a:r>
            <a:r>
              <a:rPr lang="en-US" sz="2000" i="1" dirty="0"/>
              <a:t>a </a:t>
            </a:r>
            <a:r>
              <a:rPr lang="en-US" sz="2000" i="1" dirty="0" smtClean="0"/>
              <a:t>permanent</a:t>
            </a:r>
            <a:r>
              <a:rPr lang="tr-TR" sz="2000" i="1" dirty="0" smtClean="0"/>
              <a:t> </a:t>
            </a:r>
            <a:r>
              <a:rPr lang="en-US" sz="2000" i="1" dirty="0" smtClean="0"/>
              <a:t>address</a:t>
            </a:r>
            <a:r>
              <a:rPr lang="en-US" sz="2000" i="1" dirty="0"/>
              <a:t>; permanent secretary to the president</a:t>
            </a:r>
            <a:r>
              <a:rPr lang="en-US" sz="2000" i="1" dirty="0" smtClean="0"/>
              <a:t>.</a:t>
            </a:r>
            <a:endParaRPr lang="tr-TR" sz="2000" i="1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(</a:t>
            </a:r>
            <a:r>
              <a:rPr lang="tr-TR" sz="2000" dirty="0" err="1" smtClean="0"/>
              <a:t>Temporary</a:t>
            </a:r>
            <a:r>
              <a:rPr lang="tr-TR" sz="2000" dirty="0" smtClean="0"/>
              <a:t> X </a:t>
            </a:r>
            <a:r>
              <a:rPr lang="tr-TR" sz="2000" dirty="0" err="1" smtClean="0"/>
              <a:t>Permanent</a:t>
            </a:r>
            <a:r>
              <a:rPr lang="tr-TR" sz="2000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STORAGE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Noun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The act of storing goods or the state of being stored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Ex</a:t>
            </a:r>
            <a:r>
              <a:rPr lang="tr-TR" sz="2000" dirty="0" smtClean="0"/>
              <a:t>.: </a:t>
            </a:r>
            <a:r>
              <a:rPr lang="en-US" sz="2000" dirty="0"/>
              <a:t>The separated </a:t>
            </a:r>
            <a:r>
              <a:rPr lang="tr-TR" sz="2000" dirty="0"/>
              <a:t>CO</a:t>
            </a:r>
            <a:r>
              <a:rPr lang="tr-TR" sz="2000" baseline="-25000" dirty="0"/>
              <a:t>2</a:t>
            </a:r>
            <a:r>
              <a:rPr lang="en-US" sz="2000" dirty="0" smtClean="0"/>
              <a:t> </a:t>
            </a:r>
            <a:r>
              <a:rPr lang="en-US" sz="2000" dirty="0"/>
              <a:t>is purified, compressed and sent to </a:t>
            </a:r>
            <a:r>
              <a:rPr lang="en-US" sz="2000" dirty="0" smtClean="0"/>
              <a:t>a</a:t>
            </a:r>
            <a:r>
              <a:rPr lang="tr-TR" sz="2000" dirty="0" smtClean="0"/>
              <a:t> </a:t>
            </a:r>
            <a:r>
              <a:rPr lang="tr-TR" sz="2000" dirty="0" err="1" smtClean="0"/>
              <a:t>permanent</a:t>
            </a:r>
            <a:r>
              <a:rPr lang="tr-TR" sz="2000" dirty="0" smtClean="0"/>
              <a:t> </a:t>
            </a:r>
            <a:r>
              <a:rPr lang="tr-TR" sz="2000" dirty="0" err="1"/>
              <a:t>storage</a:t>
            </a:r>
            <a:r>
              <a:rPr lang="tr-TR" sz="2000" dirty="0" smtClean="0"/>
              <a:t>.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1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OPT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M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SAT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ON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Noun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procedure or procedures used to make a system or design as effective or functional as possible, especially the mathematical techniques involved.</a:t>
            </a:r>
          </a:p>
          <a:p>
            <a:pPr algn="ctr">
              <a:lnSpc>
                <a:spcPct val="150000"/>
              </a:lnSpc>
            </a:pPr>
            <a:r>
              <a:rPr lang="tr-TR" sz="2000" b="1" u="sng" dirty="0" smtClean="0"/>
              <a:t>OPTIMISE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/>
              <a:t>T</a:t>
            </a:r>
            <a:r>
              <a:rPr lang="en-US" sz="2000" dirty="0" smtClean="0"/>
              <a:t>o make </a:t>
            </a:r>
            <a:r>
              <a:rPr lang="en-US" sz="2000" dirty="0"/>
              <a:t>optimal; get the most out of; use best;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‘</a:t>
            </a:r>
            <a:r>
              <a:rPr lang="en-US" sz="2000" dirty="0" err="1" smtClean="0"/>
              <a:t>optimi</a:t>
            </a:r>
            <a:r>
              <a:rPr lang="tr-TR" sz="2000" dirty="0" smtClean="0"/>
              <a:t>s</a:t>
            </a:r>
            <a:r>
              <a:rPr lang="en-US" sz="2000" dirty="0" smtClean="0"/>
              <a:t>e </a:t>
            </a:r>
            <a:r>
              <a:rPr lang="en-US" sz="2000" dirty="0"/>
              <a:t>your </a:t>
            </a:r>
            <a:r>
              <a:rPr lang="en-US" sz="2000" dirty="0" smtClean="0"/>
              <a:t>resources</a:t>
            </a:r>
            <a:r>
              <a:rPr lang="tr-TR" sz="2000" dirty="0" smtClean="0"/>
              <a:t>’</a:t>
            </a:r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en-US" sz="2000" dirty="0" smtClean="0"/>
              <a:t>modify </a:t>
            </a:r>
            <a:r>
              <a:rPr lang="en-US" sz="2000" dirty="0"/>
              <a:t>to achieve maximum efficiency in storage capacity or time or cost;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"</a:t>
            </a:r>
            <a:r>
              <a:rPr lang="en-US" sz="2000" dirty="0" err="1" smtClean="0"/>
              <a:t>optimi</a:t>
            </a:r>
            <a:r>
              <a:rPr lang="tr-TR" sz="2000" dirty="0" smtClean="0"/>
              <a:t>s(</a:t>
            </a:r>
            <a:r>
              <a:rPr lang="en-US" sz="2000" dirty="0" smtClean="0"/>
              <a:t>z</a:t>
            </a:r>
            <a:r>
              <a:rPr lang="tr-TR" sz="2000" dirty="0" smtClean="0"/>
              <a:t>)</a:t>
            </a:r>
            <a:r>
              <a:rPr lang="en-US" sz="2000" dirty="0" smtClean="0"/>
              <a:t>e </a:t>
            </a:r>
            <a:r>
              <a:rPr lang="en-US" sz="2000" dirty="0"/>
              <a:t>a computer program"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6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SENS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V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TY</a:t>
            </a:r>
            <a:endParaRPr lang="tr-TR" sz="2000" b="1" u="sng" dirty="0" smtClean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Noun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responsiveness of </a:t>
            </a:r>
            <a:r>
              <a:rPr lang="tr-TR" sz="2000" dirty="0" smtClean="0"/>
              <a:t>a </a:t>
            </a:r>
            <a:r>
              <a:rPr lang="tr-TR" sz="2000" dirty="0" err="1" smtClean="0"/>
              <a:t>system</a:t>
            </a:r>
            <a:r>
              <a:rPr lang="tr-TR" sz="2000" dirty="0" smtClean="0"/>
              <a:t> </a:t>
            </a:r>
            <a:r>
              <a:rPr lang="en-US" sz="2000" dirty="0" smtClean="0"/>
              <a:t>to</a:t>
            </a:r>
            <a:r>
              <a:rPr lang="tr-TR" sz="2000" dirty="0" smtClean="0"/>
              <a:t> a </a:t>
            </a:r>
            <a:r>
              <a:rPr lang="tr-TR" sz="2000" dirty="0" err="1" smtClean="0"/>
              <a:t>change</a:t>
            </a:r>
            <a:r>
              <a:rPr lang="tr-T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/>
              <a:t>Sensitivity testing </a:t>
            </a:r>
            <a:r>
              <a:rPr lang="en-US" sz="2000" dirty="0"/>
              <a:t>is the process of changing the value of constants in the model and examining the resulting output. </a:t>
            </a:r>
            <a:r>
              <a:rPr lang="tr-TR" sz="2000" dirty="0" smtClean="0"/>
              <a:t>(</a:t>
            </a:r>
            <a:r>
              <a:rPr lang="en-US" sz="2000" dirty="0" smtClean="0"/>
              <a:t>Monte Carlo</a:t>
            </a:r>
            <a:r>
              <a:rPr lang="tr-TR" sz="2000" dirty="0" smtClean="0"/>
              <a:t>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analysis helps to explain the effect of change in </a:t>
            </a:r>
            <a:r>
              <a:rPr lang="tr-TR" sz="2000" dirty="0" err="1" smtClean="0"/>
              <a:t>value</a:t>
            </a:r>
            <a:r>
              <a:rPr lang="tr-TR" sz="2000" dirty="0" smtClean="0"/>
              <a:t> of </a:t>
            </a:r>
            <a:r>
              <a:rPr lang="tr-TR" sz="2000" dirty="0" err="1" smtClean="0"/>
              <a:t>constants</a:t>
            </a:r>
            <a:r>
              <a:rPr lang="en-US" sz="2000" dirty="0" smtClean="0"/>
              <a:t> </a:t>
            </a:r>
            <a:r>
              <a:rPr lang="en-US" sz="2000" dirty="0"/>
              <a:t>on the outputs of some other pre-specified parameter(s). 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62400"/>
            <a:ext cx="5562600" cy="25908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534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ALTERNAT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VE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Noun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choice between two </a:t>
            </a:r>
            <a:r>
              <a:rPr lang="en-US" sz="2000" dirty="0" smtClean="0"/>
              <a:t>possibilities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situation presenting </a:t>
            </a:r>
            <a:r>
              <a:rPr lang="en-US" sz="2000" dirty="0" smtClean="0"/>
              <a:t>a choice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Ex</a:t>
            </a:r>
            <a:r>
              <a:rPr lang="tr-TR" sz="2000" dirty="0" smtClean="0"/>
              <a:t>.: </a:t>
            </a:r>
            <a:r>
              <a:rPr lang="en-US" sz="2000" dirty="0"/>
              <a:t>When different solvent options are considered, low temperature solvent was the considered to be </a:t>
            </a:r>
            <a:r>
              <a:rPr lang="en-US" sz="2000" dirty="0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best</a:t>
            </a:r>
            <a:r>
              <a:rPr lang="tr-TR" sz="2000" dirty="0" smtClean="0"/>
              <a:t> </a:t>
            </a:r>
            <a:r>
              <a:rPr lang="tr-TR" sz="2000" dirty="0" err="1"/>
              <a:t>alternative</a:t>
            </a:r>
            <a:r>
              <a:rPr lang="tr-TR" sz="2000" dirty="0"/>
              <a:t>.</a:t>
            </a:r>
            <a:r>
              <a:rPr lang="en-US" sz="2000" dirty="0"/>
              <a:t> </a:t>
            </a:r>
          </a:p>
          <a:p>
            <a:pPr algn="ctr">
              <a:lnSpc>
                <a:spcPct val="150000"/>
              </a:lnSpc>
            </a:pPr>
            <a:endParaRPr lang="en-GB" sz="2000" b="1" u="sng" dirty="0" smtClean="0"/>
          </a:p>
          <a:p>
            <a:pPr algn="ctr">
              <a:lnSpc>
                <a:spcPct val="150000"/>
              </a:lnSpc>
            </a:pPr>
            <a:r>
              <a:rPr lang="tr-TR" sz="2000" b="1" u="sng" dirty="0" smtClean="0"/>
              <a:t>I</a:t>
            </a:r>
            <a:r>
              <a:rPr lang="en-GB" sz="2000" b="1" u="sng" dirty="0" smtClean="0"/>
              <a:t>NVESTOR</a:t>
            </a:r>
            <a:r>
              <a:rPr lang="tr-TR" sz="2000" dirty="0" smtClean="0"/>
              <a:t> (</a:t>
            </a:r>
            <a:r>
              <a:rPr lang="tr-TR" sz="2000" dirty="0" err="1" smtClean="0"/>
              <a:t>Noun</a:t>
            </a:r>
            <a:r>
              <a:rPr lang="tr-TR" sz="20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S</a:t>
            </a:r>
            <a:r>
              <a:rPr lang="en-US" sz="2000" dirty="0" err="1" smtClean="0"/>
              <a:t>omeone</a:t>
            </a:r>
            <a:r>
              <a:rPr lang="en-US" sz="2000" dirty="0" smtClean="0"/>
              <a:t> </a:t>
            </a:r>
            <a:r>
              <a:rPr lang="en-US" sz="2000" dirty="0"/>
              <a:t>who commits capital in order to gain financial </a:t>
            </a:r>
            <a:r>
              <a:rPr lang="en-US" sz="2000" dirty="0" smtClean="0"/>
              <a:t>returns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b="1" dirty="0"/>
              <a:t>I</a:t>
            </a:r>
            <a:r>
              <a:rPr lang="en-US" sz="2000" b="1" dirty="0" err="1" smtClean="0"/>
              <a:t>nvest</a:t>
            </a:r>
            <a:r>
              <a:rPr lang="tr-TR" sz="2000" b="1" dirty="0" smtClean="0"/>
              <a:t>: (</a:t>
            </a:r>
            <a:r>
              <a:rPr lang="tr-TR" sz="2000" b="1" dirty="0" err="1" smtClean="0"/>
              <a:t>Verb</a:t>
            </a:r>
            <a:r>
              <a:rPr lang="tr-TR" sz="2000" b="1" dirty="0" smtClean="0"/>
              <a:t>) </a:t>
            </a:r>
            <a:r>
              <a:rPr lang="en-US" sz="2000" dirty="0" smtClean="0"/>
              <a:t>T</a:t>
            </a:r>
            <a:r>
              <a:rPr lang="tr-TR" sz="2000" dirty="0" smtClean="0"/>
              <a:t>o </a:t>
            </a:r>
            <a:r>
              <a:rPr lang="en-US" sz="2000" dirty="0" smtClean="0"/>
              <a:t>put </a:t>
            </a:r>
            <a:r>
              <a:rPr lang="en-US" sz="2000" dirty="0"/>
              <a:t>valuable resources into something that you expect will give you a personal or financial </a:t>
            </a:r>
            <a:r>
              <a:rPr lang="en-US" sz="2000" dirty="0" smtClean="0"/>
              <a:t>gain.</a:t>
            </a:r>
            <a:endParaRPr lang="tr-TR" sz="2000" i="1" dirty="0"/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An </a:t>
            </a:r>
            <a:r>
              <a:rPr lang="en-US" sz="2000" i="1" dirty="0"/>
              <a:t>example of invest is to start a new business, spending time now to generate income later</a:t>
            </a:r>
            <a:r>
              <a:rPr lang="en-US" sz="2000" i="1" dirty="0" smtClean="0"/>
              <a:t>.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PROF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T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Noun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b="1" dirty="0"/>
              <a:t> </a:t>
            </a:r>
            <a:r>
              <a:rPr lang="en-US" sz="2000" dirty="0"/>
              <a:t>An advantageous gain or return; benefit.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return received on a business undertaking after all operating expenses have been met.</a:t>
            </a:r>
          </a:p>
          <a:p>
            <a:pPr algn="ctr">
              <a:lnSpc>
                <a:spcPct val="150000"/>
              </a:lnSpc>
            </a:pPr>
            <a:endParaRPr lang="en-GB" sz="2000" b="1" u="sng" dirty="0" smtClean="0"/>
          </a:p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PRO</a:t>
            </a:r>
            <a:r>
              <a:rPr lang="tr-TR" sz="2000" b="1" u="sng" dirty="0" smtClean="0"/>
              <a:t>F</a:t>
            </a:r>
            <a:r>
              <a:rPr lang="tr-TR" sz="2000" b="1" u="sng" dirty="0"/>
              <a:t>I</a:t>
            </a:r>
            <a:r>
              <a:rPr lang="en-GB" sz="2000" b="1" u="sng" dirty="0" smtClean="0"/>
              <a:t>TAB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L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TY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adj.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Yielding </a:t>
            </a:r>
            <a:r>
              <a:rPr lang="en-US" sz="2000" dirty="0"/>
              <a:t>profit; advantageous or lucrative.</a:t>
            </a:r>
          </a:p>
          <a:p>
            <a:pPr algn="just">
              <a:lnSpc>
                <a:spcPct val="150000"/>
              </a:lnSpc>
            </a:pPr>
            <a:r>
              <a:rPr lang="tr-TR" sz="2000" b="1" dirty="0" err="1" smtClean="0"/>
              <a:t>Ex</a:t>
            </a:r>
            <a:r>
              <a:rPr lang="tr-TR" sz="2000" b="1" dirty="0" smtClean="0"/>
              <a:t>.: </a:t>
            </a:r>
            <a:r>
              <a:rPr lang="en-US" sz="2000" dirty="0"/>
              <a:t>Despite the fact that the oxygen blast furnaces seems to </a:t>
            </a:r>
            <a:r>
              <a:rPr lang="en-US" sz="2000" dirty="0" smtClean="0"/>
              <a:t>be</a:t>
            </a:r>
            <a:r>
              <a:rPr lang="tr-TR" sz="2000" dirty="0" smtClean="0"/>
              <a:t> </a:t>
            </a:r>
            <a:r>
              <a:rPr lang="en-US" sz="2000" dirty="0" smtClean="0"/>
              <a:t>more </a:t>
            </a:r>
            <a:r>
              <a:rPr lang="en-US" sz="2000" dirty="0"/>
              <a:t>economical solution, the overall profitability and the effects on the production costs of steel </a:t>
            </a:r>
            <a:r>
              <a:rPr lang="en-US" sz="2000" dirty="0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/>
              <a:t>complicated</a:t>
            </a:r>
            <a:r>
              <a:rPr lang="tr-TR" sz="2000" dirty="0" smtClean="0"/>
              <a:t>.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PRODUCE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To create by physical or mental </a:t>
            </a:r>
            <a:r>
              <a:rPr lang="en-US" sz="2000" dirty="0" smtClean="0"/>
              <a:t>effort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To </a:t>
            </a:r>
            <a:r>
              <a:rPr lang="en-US" sz="2000" dirty="0"/>
              <a:t>manufacture: </a:t>
            </a:r>
            <a:r>
              <a:rPr lang="en-US" sz="2000" i="1" dirty="0"/>
              <a:t>factories that produce cars and trucks.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To </a:t>
            </a:r>
            <a:r>
              <a:rPr lang="en-US" sz="2000" dirty="0"/>
              <a:t>cause to occur or exist; give rise to: </a:t>
            </a:r>
            <a:r>
              <a:rPr lang="en-US" sz="2000" i="1" dirty="0"/>
              <a:t>chemicals that produce a noxious vapor when mixed</a:t>
            </a:r>
            <a:r>
              <a:rPr lang="en-US" sz="2000" i="1" dirty="0" smtClean="0"/>
              <a:t>.</a:t>
            </a:r>
            <a:endParaRPr lang="tr-TR" sz="2000" i="1" dirty="0" smtClean="0"/>
          </a:p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GENERAT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ON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Noun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stage of technological development distinct from but based upon another stage: </a:t>
            </a:r>
            <a:r>
              <a:rPr lang="en-US" sz="2000" i="1" dirty="0"/>
              <a:t>a new generation of computers.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(Physics / General Physics) production of electricity, heat, etc.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1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STEEL M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LL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 </a:t>
            </a:r>
            <a:r>
              <a:rPr lang="tr-TR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factory where steel is made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Mill</a:t>
            </a:r>
            <a:r>
              <a:rPr lang="tr-TR" sz="2000" dirty="0" smtClean="0"/>
              <a:t> (</a:t>
            </a:r>
            <a:r>
              <a:rPr lang="tr-TR" sz="2000" dirty="0" err="1" smtClean="0"/>
              <a:t>Noun</a:t>
            </a:r>
            <a:r>
              <a:rPr lang="tr-TR" sz="2000" dirty="0" smtClean="0"/>
              <a:t>):</a:t>
            </a:r>
            <a:r>
              <a:rPr lang="en-US" sz="2000" b="1" dirty="0"/>
              <a:t> </a:t>
            </a:r>
            <a:r>
              <a:rPr lang="en-US" sz="2000" dirty="0"/>
              <a:t>A machine or device that reduces a solid or coarse substance into </a:t>
            </a:r>
            <a:r>
              <a:rPr lang="en-US" sz="2000" dirty="0" smtClean="0"/>
              <a:t>grains </a:t>
            </a:r>
            <a:r>
              <a:rPr lang="en-US" sz="2000" dirty="0"/>
              <a:t>by </a:t>
            </a:r>
            <a:r>
              <a:rPr lang="en-US" sz="2000" dirty="0" smtClean="0"/>
              <a:t>crushing</a:t>
            </a:r>
            <a:r>
              <a:rPr lang="tr-TR" sz="2000" dirty="0" smtClean="0"/>
              <a:t> </a:t>
            </a:r>
            <a:r>
              <a:rPr lang="en-US" sz="2000" dirty="0" smtClean="0"/>
              <a:t>or </a:t>
            </a:r>
            <a:r>
              <a:rPr lang="en-US" sz="2000" dirty="0"/>
              <a:t>pressing: </a:t>
            </a:r>
            <a:r>
              <a:rPr lang="en-US" sz="2000" i="1" dirty="0"/>
              <a:t>a pepper mill.</a:t>
            </a:r>
            <a:r>
              <a:rPr lang="en-US" sz="2000" dirty="0"/>
              <a:t>  </a:t>
            </a:r>
            <a:r>
              <a:rPr lang="en-GB" sz="2000" dirty="0" smtClean="0"/>
              <a:t>	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490210"/>
            <a:ext cx="3657600" cy="24533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498560"/>
            <a:ext cx="3632200" cy="2445039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GB" sz="2000" b="1" u="sng" dirty="0" smtClean="0"/>
              <a:t>TO CONS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DER</a:t>
            </a:r>
            <a:endParaRPr lang="tr-TR" sz="2000" b="1" u="sng" dirty="0" smtClean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decide, keep in mind, or believe as </a:t>
            </a:r>
            <a:r>
              <a:rPr lang="en-US" sz="2000" dirty="0" smtClean="0"/>
              <a:t>true.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An example of consider is thinking about two possible options.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An example of consider is believing a person committed a crime after seeing evidence.</a:t>
            </a:r>
          </a:p>
          <a:p>
            <a:pPr marL="342900" indent="-342900" algn="ctr">
              <a:lnSpc>
                <a:spcPct val="150000"/>
              </a:lnSpc>
            </a:pPr>
            <a:endParaRPr lang="en-GB" sz="2000" dirty="0" smtClean="0"/>
          </a:p>
          <a:p>
            <a:pPr marL="342900" indent="-342900" algn="ctr">
              <a:lnSpc>
                <a:spcPct val="150000"/>
              </a:lnSpc>
            </a:pPr>
            <a:r>
              <a:rPr lang="en-GB" sz="2000" b="1" u="sng" dirty="0" smtClean="0"/>
              <a:t>TO CAPTURE</a:t>
            </a:r>
            <a:endParaRPr lang="tr-TR" sz="2000" b="1" u="sng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 </a:t>
            </a:r>
            <a:r>
              <a:rPr lang="tr-TR" sz="2000" dirty="0" err="1" smtClean="0"/>
              <a:t>Verb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take hold of or control of, often by </a:t>
            </a:r>
            <a:r>
              <a:rPr lang="en-US" sz="2000" dirty="0" smtClean="0"/>
              <a:t>force.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An example of to capture is to take a prisoner of war.</a:t>
            </a:r>
          </a:p>
          <a:p>
            <a:pPr marL="342900" indent="-342900" algn="ctr">
              <a:lnSpc>
                <a:spcPct val="150000"/>
              </a:lnSpc>
            </a:pP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EVALUATE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To evaluate is defined as to judge the value or worth of someone or </a:t>
            </a:r>
            <a:r>
              <a:rPr lang="tr-TR" sz="2000" dirty="0" err="1" smtClean="0"/>
              <a:t>sth</a:t>
            </a:r>
            <a:r>
              <a:rPr lang="tr-TR" sz="2000" dirty="0" smtClean="0"/>
              <a:t>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An example of evaluate is when a teacher reviews a paper in order to give it a grade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ctr">
              <a:lnSpc>
                <a:spcPct val="150000"/>
              </a:lnSpc>
            </a:pPr>
            <a:r>
              <a:rPr lang="en-GB" sz="2000" b="1" u="sng" dirty="0"/>
              <a:t>TO ENABLE</a:t>
            </a:r>
            <a:endParaRPr lang="tr-TR" sz="2000" b="1" u="sng" dirty="0"/>
          </a:p>
          <a:p>
            <a:pPr algn="just">
              <a:lnSpc>
                <a:spcPct val="150000"/>
              </a:lnSpc>
            </a:pPr>
            <a:r>
              <a:rPr lang="tr-TR" sz="2000" dirty="0" err="1"/>
              <a:t>Verb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 </a:t>
            </a:r>
            <a:r>
              <a:rPr lang="tr-TR" sz="2000" dirty="0" smtClean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make something </a:t>
            </a:r>
            <a:r>
              <a:rPr lang="en-US" sz="2000" dirty="0" smtClean="0"/>
              <a:t>possible.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b="1" dirty="0" err="1" smtClean="0"/>
              <a:t>Ex</a:t>
            </a:r>
            <a:r>
              <a:rPr lang="tr-TR" sz="2000" b="1" dirty="0" smtClean="0"/>
              <a:t>.: </a:t>
            </a:r>
            <a:r>
              <a:rPr lang="en-US" sz="2000" dirty="0"/>
              <a:t>To enable sufficient temperature profile, gas flow and to increase the utilization rate of the coal </a:t>
            </a:r>
            <a:r>
              <a:rPr lang="en-US" sz="2000" dirty="0" smtClean="0"/>
              <a:t>a</a:t>
            </a:r>
            <a:r>
              <a:rPr lang="tr-TR" sz="2000" dirty="0" smtClean="0"/>
              <a:t> </a:t>
            </a:r>
            <a:r>
              <a:rPr lang="en-US" sz="2000" dirty="0" smtClean="0"/>
              <a:t>part </a:t>
            </a:r>
            <a:r>
              <a:rPr lang="en-US" sz="2000" dirty="0"/>
              <a:t>of the blast furnace top gas is recycled back to the furnace.</a:t>
            </a:r>
            <a:endParaRPr lang="en-GB" sz="2000" dirty="0" smtClean="0"/>
          </a:p>
          <a:p>
            <a:pPr algn="just">
              <a:lnSpc>
                <a:spcPct val="150000"/>
              </a:lnSpc>
            </a:pP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1"/>
            <a:ext cx="838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NVEST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GATE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look into </a:t>
            </a:r>
            <a:r>
              <a:rPr lang="en-US" sz="2000" dirty="0" smtClean="0"/>
              <a:t>s</a:t>
            </a:r>
            <a:r>
              <a:rPr lang="tr-TR" sz="2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or someone in order to try to discover the truth or to piece together a sequence of </a:t>
            </a:r>
            <a:r>
              <a:rPr lang="en-US" sz="2000" dirty="0" smtClean="0"/>
              <a:t>events.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i="1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An </a:t>
            </a:r>
            <a:r>
              <a:rPr lang="en-US" sz="2000" dirty="0"/>
              <a:t>example of investigate is when you run a background check on someone to find out what kind of person he is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An example of investigate is when the police try to solve a crime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An example of investigate is when you check the source of material to determine its truth.</a:t>
            </a: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6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534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RECYCLE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use again or to reuse waste material by converting it into something </a:t>
            </a:r>
            <a:r>
              <a:rPr lang="en-US" sz="2000" dirty="0" smtClean="0"/>
              <a:t>new.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An </a:t>
            </a:r>
            <a:r>
              <a:rPr lang="en-US" sz="2000" dirty="0"/>
              <a:t>example of recycle is when you return bottles, which are then processed into new glass products.</a:t>
            </a:r>
          </a:p>
          <a:p>
            <a:pPr algn="ctr">
              <a:lnSpc>
                <a:spcPct val="150000"/>
              </a:lnSpc>
            </a:pPr>
            <a:endParaRPr lang="en-GB" sz="2000" b="1" u="sng" dirty="0" smtClean="0"/>
          </a:p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SEP</a:t>
            </a:r>
            <a:r>
              <a:rPr lang="tr-TR" sz="2000" b="1" u="sng" dirty="0" smtClean="0"/>
              <a:t>A</a:t>
            </a:r>
            <a:r>
              <a:rPr lang="en-GB" sz="2000" b="1" u="sng" dirty="0" smtClean="0"/>
              <a:t>RATE</a:t>
            </a:r>
            <a:endParaRPr lang="tr-TR" sz="2000" b="1" u="sng" dirty="0" smtClean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pull apart, disconnect or divide</a:t>
            </a:r>
            <a:r>
              <a:rPr lang="en-US" sz="2000" dirty="0" smtClean="0"/>
              <a:t>.</a:t>
            </a:r>
            <a:r>
              <a:rPr lang="en-US" sz="2000" i="1" dirty="0" smtClean="0"/>
              <a:t> </a:t>
            </a:r>
            <a:endParaRPr lang="tr-TR" sz="2000" i="1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An </a:t>
            </a:r>
            <a:r>
              <a:rPr lang="en-US" sz="2000" dirty="0"/>
              <a:t>example of separate is pulling a piece of string cheese off of the whole piece of cheese.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An example of separate is removing the charger from an mp3 player</a:t>
            </a:r>
            <a:r>
              <a:rPr lang="en-US" sz="2000" dirty="0" smtClean="0"/>
              <a:t>.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REDUCE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 </a:t>
            </a:r>
            <a:r>
              <a:rPr lang="en-US" sz="2000" dirty="0"/>
              <a:t>To bring down, as in extent, amount, </a:t>
            </a:r>
            <a:r>
              <a:rPr lang="tr-TR" sz="2000" dirty="0" err="1" smtClean="0"/>
              <a:t>price</a:t>
            </a:r>
            <a:r>
              <a:rPr lang="tr-TR" sz="2000" dirty="0" smtClean="0"/>
              <a:t> </a:t>
            </a:r>
            <a:r>
              <a:rPr lang="en-US" sz="2000" dirty="0" smtClean="0"/>
              <a:t>or </a:t>
            </a:r>
            <a:r>
              <a:rPr lang="en-US" sz="2000" dirty="0"/>
              <a:t>degree; diminish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b="1" u="sng" dirty="0" err="1" smtClean="0"/>
              <a:t>Ex</a:t>
            </a:r>
            <a:r>
              <a:rPr lang="tr-TR" sz="2000" b="1" u="sng" dirty="0" smtClean="0"/>
              <a:t>.:</a:t>
            </a:r>
            <a:r>
              <a:rPr lang="tr-TR" sz="2000" b="1" dirty="0" smtClean="0"/>
              <a:t> T</a:t>
            </a:r>
            <a:r>
              <a:rPr lang="en-US" sz="2000" dirty="0" smtClean="0"/>
              <a:t>he </a:t>
            </a:r>
            <a:r>
              <a:rPr lang="en-US" sz="2000" dirty="0"/>
              <a:t>main </a:t>
            </a:r>
            <a:r>
              <a:rPr lang="en-US" sz="2000" dirty="0" smtClean="0"/>
              <a:t>effect </a:t>
            </a:r>
            <a:r>
              <a:rPr lang="en-US" sz="2000" dirty="0"/>
              <a:t>on the energy balance of the plant </a:t>
            </a:r>
            <a:r>
              <a:rPr lang="tr-TR" sz="2000" dirty="0" smtClean="0"/>
              <a:t>is a </a:t>
            </a:r>
            <a:r>
              <a:rPr lang="tr-TR" sz="2000" dirty="0" err="1" smtClean="0"/>
              <a:t>reduced</a:t>
            </a:r>
            <a:r>
              <a:rPr lang="tr-TR" sz="2000" dirty="0" smtClean="0"/>
              <a:t> </a:t>
            </a:r>
            <a:r>
              <a:rPr lang="en-US" sz="2000" dirty="0" smtClean="0"/>
              <a:t>amount </a:t>
            </a:r>
            <a:r>
              <a:rPr lang="en-US" sz="2000" dirty="0"/>
              <a:t>of </a:t>
            </a:r>
            <a:r>
              <a:rPr lang="en-US" sz="2000" dirty="0" smtClean="0"/>
              <a:t>coke</a:t>
            </a:r>
            <a:r>
              <a:rPr lang="tr-TR" sz="2000" dirty="0" smtClean="0"/>
              <a:t>. (</a:t>
            </a:r>
            <a:r>
              <a:rPr lang="tr-TR" sz="2000" dirty="0" err="1" smtClean="0"/>
              <a:t>adj</a:t>
            </a:r>
            <a:r>
              <a:rPr lang="tr-TR" sz="2000" dirty="0" smtClean="0"/>
              <a:t>)</a:t>
            </a:r>
          </a:p>
          <a:p>
            <a:pPr algn="just">
              <a:lnSpc>
                <a:spcPct val="150000"/>
              </a:lnSpc>
            </a:pPr>
            <a:endParaRPr lang="tr-TR" sz="2000" b="1" u="sng" dirty="0"/>
          </a:p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NJECT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force or drive (a fluid) into some passage, cavity, or chamber; esp., to introduce or force (a liquid) into some part of the body by means of a </a:t>
            </a:r>
            <a:r>
              <a:rPr lang="en-US" sz="2000" dirty="0" smtClean="0"/>
              <a:t>needle</a:t>
            </a:r>
            <a:r>
              <a:rPr lang="en-US" sz="2000" dirty="0"/>
              <a:t>, etc.</a:t>
            </a:r>
          </a:p>
          <a:p>
            <a:pPr algn="just">
              <a:lnSpc>
                <a:spcPct val="150000"/>
              </a:lnSpc>
            </a:pP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07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SUPPLY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To make available for use; provide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b="1" u="sng" dirty="0" err="1" smtClean="0"/>
              <a:t>Ex</a:t>
            </a:r>
            <a:r>
              <a:rPr lang="tr-TR" sz="2000" b="1" u="sng" dirty="0" smtClean="0"/>
              <a:t>.</a:t>
            </a:r>
            <a:r>
              <a:rPr lang="tr-TR" sz="2000" b="1" dirty="0" smtClean="0"/>
              <a:t>: </a:t>
            </a:r>
            <a:r>
              <a:rPr lang="en-US" sz="2000" dirty="0"/>
              <a:t>In general, if more waste heat </a:t>
            </a:r>
            <a:r>
              <a:rPr lang="en-US" sz="2000" dirty="0" smtClean="0"/>
              <a:t>is</a:t>
            </a:r>
            <a:r>
              <a:rPr lang="tr-TR" sz="2000" dirty="0" smtClean="0"/>
              <a:t> </a:t>
            </a:r>
            <a:r>
              <a:rPr lang="en-US" sz="2000" dirty="0" smtClean="0"/>
              <a:t>recovered</a:t>
            </a:r>
            <a:r>
              <a:rPr lang="en-US" sz="2000" dirty="0"/>
              <a:t>, power plant can produce more electricity instead of </a:t>
            </a:r>
            <a:r>
              <a:rPr lang="en-US" sz="2000" b="1" dirty="0"/>
              <a:t>supplying</a:t>
            </a:r>
            <a:r>
              <a:rPr lang="en-US" sz="2000" dirty="0"/>
              <a:t> utility steam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en-GB" sz="2000" b="1" u="sng" dirty="0" smtClean="0"/>
          </a:p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D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M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N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SH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To make smaller or less or to cause to appear so.</a:t>
            </a:r>
            <a:endParaRPr lang="tr-TR" sz="2000" b="1" u="sng" dirty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Ex</a:t>
            </a:r>
            <a:r>
              <a:rPr lang="tr-TR" sz="2000" dirty="0" smtClean="0"/>
              <a:t>.: </a:t>
            </a:r>
            <a:r>
              <a:rPr lang="en-US" sz="2000" dirty="0" smtClean="0"/>
              <a:t>Therefore </a:t>
            </a:r>
            <a:r>
              <a:rPr lang="en-US" sz="2000" dirty="0"/>
              <a:t>the power and heat production is </a:t>
            </a:r>
            <a:r>
              <a:rPr lang="en-US" sz="2000" dirty="0" smtClean="0"/>
              <a:t>drastically</a:t>
            </a:r>
            <a:r>
              <a:rPr lang="tr-TR" sz="2000" dirty="0" smtClean="0"/>
              <a:t> </a:t>
            </a:r>
            <a:r>
              <a:rPr lang="en-US" sz="2000" dirty="0" smtClean="0"/>
              <a:t>diminished </a:t>
            </a:r>
            <a:r>
              <a:rPr lang="en-US" sz="2000" dirty="0"/>
              <a:t>at the power plant.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COMPARE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To examine in order to note the similarities or differences of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b="1" dirty="0" err="1" smtClean="0"/>
              <a:t>Ex</a:t>
            </a:r>
            <a:r>
              <a:rPr lang="tr-TR" sz="2000" b="1" dirty="0" smtClean="0"/>
              <a:t>: </a:t>
            </a:r>
            <a:r>
              <a:rPr lang="en-US" sz="2000" dirty="0"/>
              <a:t>Broadband subscriptions rose to </a:t>
            </a:r>
            <a:r>
              <a:rPr lang="en-US" sz="2000" dirty="0" smtClean="0"/>
              <a:t>69.2</a:t>
            </a:r>
            <a:r>
              <a:rPr lang="tr-TR" sz="2000" dirty="0" smtClean="0"/>
              <a:t>%</a:t>
            </a:r>
            <a:r>
              <a:rPr lang="en-US" sz="2000" dirty="0"/>
              <a:t> </a:t>
            </a:r>
            <a:r>
              <a:rPr lang="en-US" sz="2000" b="1" dirty="0"/>
              <a:t>compare</a:t>
            </a:r>
            <a:r>
              <a:rPr lang="en-US" sz="2000" dirty="0"/>
              <a:t>d with </a:t>
            </a:r>
            <a:r>
              <a:rPr lang="en-US" sz="2000" dirty="0" smtClean="0"/>
              <a:t>49.1</a:t>
            </a:r>
            <a:r>
              <a:rPr lang="tr-TR" sz="2000" dirty="0" smtClean="0"/>
              <a:t>% </a:t>
            </a:r>
            <a:r>
              <a:rPr lang="en-US" sz="2000" dirty="0" smtClean="0"/>
              <a:t>in </a:t>
            </a:r>
            <a:r>
              <a:rPr lang="tr-TR" sz="2000" dirty="0" smtClean="0"/>
              <a:t>M</a:t>
            </a:r>
            <a:r>
              <a:rPr lang="en-US" sz="2000" dirty="0" smtClean="0"/>
              <a:t>arch 200</a:t>
            </a:r>
            <a:r>
              <a:rPr lang="tr-TR" sz="2000" dirty="0" smtClean="0"/>
              <a:t>5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GB" sz="2000" b="1" dirty="0" smtClean="0"/>
          </a:p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PENETRATE</a:t>
            </a: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To enter or force a way </a:t>
            </a:r>
            <a:r>
              <a:rPr lang="en-US" sz="2000" dirty="0" smtClean="0"/>
              <a:t>into</a:t>
            </a:r>
            <a:r>
              <a:rPr lang="tr-TR" sz="2000" dirty="0" smtClean="0"/>
              <a:t>, </a:t>
            </a:r>
            <a:r>
              <a:rPr lang="en-US" sz="2000" dirty="0"/>
              <a:t>to pass into or through </a:t>
            </a:r>
            <a:r>
              <a:rPr lang="en-US" sz="2000" dirty="0" smtClean="0"/>
              <a:t>s</a:t>
            </a:r>
            <a:r>
              <a:rPr lang="tr-TR" sz="2000" dirty="0" err="1" smtClean="0"/>
              <a:t>th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Ex</a:t>
            </a:r>
            <a:r>
              <a:rPr lang="tr-TR" sz="2000" dirty="0" smtClean="0"/>
              <a:t>.: </a:t>
            </a:r>
            <a:r>
              <a:rPr lang="en-US" sz="2000" dirty="0"/>
              <a:t>The bullet </a:t>
            </a:r>
            <a:r>
              <a:rPr lang="en-US" sz="2000" b="1" dirty="0"/>
              <a:t>penetrated</a:t>
            </a:r>
            <a:r>
              <a:rPr lang="en-US" sz="2000" dirty="0"/>
              <a:t> the wall.</a:t>
            </a:r>
            <a:endParaRPr lang="en-GB" sz="2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1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TO RESEMBLE</a:t>
            </a:r>
            <a:endParaRPr lang="tr-TR" sz="2000" b="1" u="sng" dirty="0" smtClean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Verb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en-US" sz="2000" dirty="0" smtClean="0"/>
              <a:t>look </a:t>
            </a:r>
            <a:r>
              <a:rPr lang="en-US" sz="2000" dirty="0"/>
              <a:t>like something or someone else or to have similar features as something or someone </a:t>
            </a:r>
            <a:r>
              <a:rPr lang="en-US" sz="2000" dirty="0" smtClean="0"/>
              <a:t>else.</a:t>
            </a:r>
            <a:endParaRPr lang="tr-TR" sz="2000" i="1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Ex</a:t>
            </a:r>
            <a:r>
              <a:rPr lang="tr-TR" sz="2000" dirty="0" smtClean="0"/>
              <a:t>.: </a:t>
            </a:r>
            <a:r>
              <a:rPr lang="en-US" sz="2000" dirty="0"/>
              <a:t>In principle the process resembles a lot like a conventional blast </a:t>
            </a:r>
            <a:r>
              <a:rPr lang="en-US" sz="2000" dirty="0" smtClean="0"/>
              <a:t>furnace</a:t>
            </a:r>
            <a:r>
              <a:rPr lang="tr-TR" sz="2000" dirty="0" smtClean="0"/>
              <a:t> </a:t>
            </a:r>
            <a:r>
              <a:rPr lang="tr-TR" sz="2000" dirty="0" err="1" smtClean="0"/>
              <a:t>process</a:t>
            </a:r>
            <a:r>
              <a:rPr lang="tr-TR" sz="2000" dirty="0" smtClean="0"/>
              <a:t>.</a:t>
            </a:r>
            <a:endParaRPr lang="en-US" sz="2000" dirty="0"/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5638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FURNACE</a:t>
            </a:r>
            <a:r>
              <a:rPr lang="tr-TR" sz="2000" b="1" u="sng" dirty="0" smtClean="0"/>
              <a:t> (NOUN)</a:t>
            </a:r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An </a:t>
            </a:r>
            <a:r>
              <a:rPr lang="en-US" sz="2000" dirty="0"/>
              <a:t>enclosure in which energy in a </a:t>
            </a:r>
            <a:r>
              <a:rPr lang="en-US" sz="2000" dirty="0" smtClean="0"/>
              <a:t>non</a:t>
            </a:r>
            <a:r>
              <a:rPr lang="tr-TR" sz="2000" dirty="0" smtClean="0"/>
              <a:t>-</a:t>
            </a:r>
            <a:r>
              <a:rPr lang="en-US" sz="2000" dirty="0" smtClean="0"/>
              <a:t>thermal </a:t>
            </a:r>
            <a:r>
              <a:rPr lang="en-US" sz="2000" dirty="0"/>
              <a:t>form is converted to heat, especially such an enclosure in which heat is generated by the combustion of a suitable fuel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A </a:t>
            </a:r>
            <a:r>
              <a:rPr lang="tr-TR" sz="2000" dirty="0" err="1" smtClean="0"/>
              <a:t>Blast</a:t>
            </a:r>
            <a:r>
              <a:rPr lang="tr-TR" sz="2000" dirty="0" smtClean="0"/>
              <a:t> </a:t>
            </a:r>
            <a:r>
              <a:rPr lang="tr-TR" sz="2000" dirty="0" err="1" smtClean="0"/>
              <a:t>Furnace</a:t>
            </a:r>
            <a:r>
              <a:rPr lang="tr-TR" sz="2000" dirty="0" smtClean="0"/>
              <a:t>: </a:t>
            </a:r>
            <a:r>
              <a:rPr lang="en-US" sz="2000" dirty="0" smtClean="0"/>
              <a:t>A </a:t>
            </a:r>
            <a:r>
              <a:rPr lang="en-US" sz="2000" dirty="0"/>
              <a:t>furnace in which combustion is intensified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by </a:t>
            </a:r>
            <a:r>
              <a:rPr lang="en-US" sz="2000" dirty="0"/>
              <a:t>a blast of </a:t>
            </a:r>
            <a:r>
              <a:rPr lang="en-US" sz="2000" dirty="0" smtClean="0"/>
              <a:t>air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965" y="1424047"/>
            <a:ext cx="2619375" cy="17430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6076" y="4191000"/>
            <a:ext cx="5181600" cy="231032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COMBUST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ON</a:t>
            </a:r>
            <a:r>
              <a:rPr lang="tr-TR" sz="2000" b="1" u="sng" dirty="0" smtClean="0"/>
              <a:t> (NOUN)</a:t>
            </a:r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>
              <a:lnSpc>
                <a:spcPct val="150000"/>
              </a:lnSpc>
            </a:pPr>
            <a:r>
              <a:rPr lang="tr-TR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process of </a:t>
            </a:r>
            <a:r>
              <a:rPr lang="en-US" sz="2000" dirty="0" smtClean="0"/>
              <a:t>burning</a:t>
            </a:r>
            <a:endParaRPr lang="tr-TR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(Chemistry</a:t>
            </a:r>
            <a:r>
              <a:rPr lang="en-US" sz="2000" dirty="0"/>
              <a:t>) </a:t>
            </a:r>
            <a:r>
              <a:rPr lang="tr-TR" sz="2000" dirty="0" smtClean="0"/>
              <a:t>A</a:t>
            </a:r>
            <a:r>
              <a:rPr lang="en-US" sz="2000" dirty="0" err="1" smtClean="0"/>
              <a:t>ny</a:t>
            </a:r>
            <a:r>
              <a:rPr lang="en-US" sz="2000" dirty="0" smtClean="0"/>
              <a:t> </a:t>
            </a:r>
            <a:r>
              <a:rPr lang="en-US" sz="2000" dirty="0"/>
              <a:t>process in which a substance reacts with oxygen to produce a significant rise in temperature and the emission of </a:t>
            </a:r>
            <a:r>
              <a:rPr lang="en-US" sz="2000" dirty="0" smtClean="0"/>
              <a:t>light</a:t>
            </a:r>
            <a:r>
              <a:rPr lang="tr-TR" sz="2000" dirty="0" smtClean="0"/>
              <a:t>.</a:t>
            </a:r>
            <a:endParaRPr lang="en-US" sz="2000" dirty="0"/>
          </a:p>
          <a:p>
            <a:pPr algn="ctr">
              <a:lnSpc>
                <a:spcPct val="150000"/>
              </a:lnSpc>
            </a:pPr>
            <a:endParaRPr lang="tr-TR" sz="2000" b="1" dirty="0" smtClean="0"/>
          </a:p>
          <a:p>
            <a:pPr algn="ctr">
              <a:lnSpc>
                <a:spcPct val="150000"/>
              </a:lnSpc>
            </a:pPr>
            <a:endParaRPr lang="en-GB" sz="2000" b="1" dirty="0" smtClean="0"/>
          </a:p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POST COMBUST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ON</a:t>
            </a:r>
            <a:endParaRPr lang="tr-TR" sz="2000" b="1" u="sng" dirty="0" smtClean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tr-TR" sz="2000" b="1" dirty="0"/>
              <a:t>P</a:t>
            </a:r>
            <a:r>
              <a:rPr lang="en-US" sz="2000" b="1" dirty="0" err="1" smtClean="0"/>
              <a:t>ost</a:t>
            </a:r>
            <a:r>
              <a:rPr lang="tr-TR" sz="2000" b="1" dirty="0" smtClean="0"/>
              <a:t>: </a:t>
            </a:r>
            <a:r>
              <a:rPr lang="tr-TR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prefix, </a:t>
            </a:r>
            <a:r>
              <a:rPr lang="en-US" sz="2000" dirty="0" smtClean="0"/>
              <a:t>meaning </a:t>
            </a:r>
            <a:r>
              <a:rPr lang="en-US" sz="2000" dirty="0"/>
              <a:t>“after, subsequent to,” “</a:t>
            </a:r>
            <a:r>
              <a:rPr lang="en-US" sz="2000" dirty="0" smtClean="0"/>
              <a:t>behind</a:t>
            </a:r>
            <a:r>
              <a:rPr lang="tr-TR" sz="2000" dirty="0" smtClean="0"/>
              <a:t>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u="sng" dirty="0" smtClean="0"/>
              <a:t>EM</a:t>
            </a:r>
            <a:r>
              <a:rPr lang="tr-TR" sz="2400" b="1" u="sng" dirty="0" smtClean="0"/>
              <a:t>I</a:t>
            </a:r>
            <a:r>
              <a:rPr lang="en-GB" sz="2400" b="1" u="sng" dirty="0" smtClean="0"/>
              <a:t>SS</a:t>
            </a:r>
            <a:r>
              <a:rPr lang="tr-TR" sz="2400" b="1" u="sng" dirty="0" smtClean="0"/>
              <a:t>I</a:t>
            </a:r>
            <a:r>
              <a:rPr lang="en-GB" sz="2400" b="1" u="sng" dirty="0" smtClean="0"/>
              <a:t>ONS</a:t>
            </a:r>
            <a:endParaRPr lang="tr-TR" sz="2400" b="1" u="sng" dirty="0" smtClean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Noun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act or an instance of emitting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substance discharged into the air, especially by an internal combustion engine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tr-TR" b="1" dirty="0" err="1"/>
              <a:t>Emission</a:t>
            </a:r>
            <a:r>
              <a:rPr lang="tr-TR" dirty="0"/>
              <a:t> 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refer</a:t>
            </a:r>
            <a:r>
              <a:rPr lang="tr-TR" dirty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Flue gas, </a:t>
            </a:r>
            <a:r>
              <a:rPr lang="en-US" dirty="0" smtClean="0"/>
              <a:t>also: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Exhaust gas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r>
              <a:rPr lang="en-US" dirty="0"/>
              <a:t>flue gas occurring as a result of the combustion of a </a:t>
            </a:r>
            <a:r>
              <a:rPr lang="en-US" dirty="0" smtClean="0"/>
              <a:t>fuel</a:t>
            </a:r>
            <a:r>
              <a:rPr lang="tr-TR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Emission </a:t>
            </a:r>
            <a:r>
              <a:rPr lang="en-US" dirty="0"/>
              <a:t>of air </a:t>
            </a:r>
            <a:r>
              <a:rPr lang="en-US" dirty="0" smtClean="0"/>
              <a:t>pollutants</a:t>
            </a:r>
            <a:r>
              <a:rPr lang="tr-TR" dirty="0" smtClean="0"/>
              <a:t>: </a:t>
            </a:r>
            <a:r>
              <a:rPr lang="en-US" dirty="0" smtClean="0"/>
              <a:t>Emission </a:t>
            </a:r>
            <a:r>
              <a:rPr lang="en-US" dirty="0"/>
              <a:t>of greenhouse gases, a gas in an atmosphere that absorbs and emits radiation within the thermal infrared </a:t>
            </a:r>
            <a:r>
              <a:rPr lang="en-US" dirty="0" smtClean="0"/>
              <a:t>range</a:t>
            </a:r>
            <a:r>
              <a:rPr lang="tr-TR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Emission </a:t>
            </a:r>
            <a:r>
              <a:rPr lang="en-US" dirty="0"/>
              <a:t>(electromagnetic radiation), the process by which the energy of a photon is released by another </a:t>
            </a:r>
            <a:r>
              <a:rPr lang="en-US" dirty="0" smtClean="0"/>
              <a:t>entity</a:t>
            </a:r>
            <a:r>
              <a:rPr lang="tr-TR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Emission </a:t>
            </a:r>
            <a:r>
              <a:rPr lang="en-US" dirty="0"/>
              <a:t>(</a:t>
            </a:r>
            <a:r>
              <a:rPr lang="en-US" dirty="0" err="1"/>
              <a:t>radiocommunications</a:t>
            </a:r>
            <a:r>
              <a:rPr lang="en-US" dirty="0"/>
              <a:t>), the radio signal (usually modulated) emitted from a radio </a:t>
            </a:r>
            <a:r>
              <a:rPr lang="en-US" dirty="0" smtClean="0"/>
              <a:t>transmitter</a:t>
            </a:r>
            <a:r>
              <a:rPr lang="tr-TR" dirty="0"/>
              <a:t>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458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FEAS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B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L</a:t>
            </a:r>
            <a:r>
              <a:rPr lang="tr-TR" sz="2000" b="1" u="sng" dirty="0" smtClean="0"/>
              <a:t>I</a:t>
            </a:r>
            <a:r>
              <a:rPr lang="en-GB" sz="2000" b="1" u="sng" dirty="0" smtClean="0"/>
              <a:t>TY</a:t>
            </a:r>
            <a:endParaRPr lang="tr-TR" sz="2000" b="1" u="sng" dirty="0" smtClean="0"/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Capab</a:t>
            </a:r>
            <a:r>
              <a:rPr lang="tr-TR" sz="2000" dirty="0" err="1" smtClean="0"/>
              <a:t>ility</a:t>
            </a:r>
            <a:r>
              <a:rPr lang="en-US" sz="2000" dirty="0" smtClean="0"/>
              <a:t> </a:t>
            </a:r>
            <a:r>
              <a:rPr lang="en-US" sz="2000" dirty="0"/>
              <a:t>of being accomplished or brought about; </a:t>
            </a:r>
            <a:r>
              <a:rPr lang="tr-TR" sz="2000" dirty="0" err="1" smtClean="0"/>
              <a:t>being</a:t>
            </a:r>
            <a:r>
              <a:rPr lang="tr-TR" sz="2000" dirty="0" smtClean="0"/>
              <a:t> </a:t>
            </a:r>
            <a:r>
              <a:rPr lang="en-US" sz="2000" dirty="0" smtClean="0"/>
              <a:t>possible</a:t>
            </a:r>
            <a:r>
              <a:rPr lang="tr-TR" sz="2000" dirty="0" smtClean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Being</a:t>
            </a:r>
            <a:r>
              <a:rPr lang="tr-TR" sz="2000" dirty="0" smtClean="0"/>
              <a:t> </a:t>
            </a:r>
            <a:r>
              <a:rPr lang="tr-TR" sz="2000" b="1" dirty="0" smtClean="0"/>
              <a:t>u</a:t>
            </a:r>
            <a:r>
              <a:rPr lang="en-US" sz="2000" dirty="0" err="1" smtClean="0"/>
              <a:t>sed</a:t>
            </a:r>
            <a:r>
              <a:rPr lang="en-US" sz="2000" dirty="0" smtClean="0"/>
              <a:t> </a:t>
            </a:r>
            <a:r>
              <a:rPr lang="en-US" sz="2000" dirty="0"/>
              <a:t>or dealt with successfully; </a:t>
            </a:r>
            <a:r>
              <a:rPr lang="tr-TR" sz="2000" dirty="0" err="1" smtClean="0"/>
              <a:t>being</a:t>
            </a:r>
            <a:r>
              <a:rPr lang="tr-TR" sz="2000" dirty="0" smtClean="0"/>
              <a:t> </a:t>
            </a:r>
            <a:r>
              <a:rPr lang="en-US" sz="2000" dirty="0" smtClean="0"/>
              <a:t>suitable</a:t>
            </a:r>
            <a:r>
              <a:rPr lang="tr-TR" sz="2000" dirty="0" smtClean="0"/>
              <a:t>,</a:t>
            </a:r>
            <a:r>
              <a:rPr lang="tr-TR" sz="2000" b="1" dirty="0" smtClean="0"/>
              <a:t> </a:t>
            </a:r>
            <a:r>
              <a:rPr lang="tr-TR" sz="2000" dirty="0" smtClean="0"/>
              <a:t>l</a:t>
            </a:r>
            <a:r>
              <a:rPr lang="en-US" sz="2000" dirty="0" err="1" smtClean="0"/>
              <a:t>ogical</a:t>
            </a:r>
            <a:r>
              <a:rPr lang="tr-TR" sz="2000" dirty="0"/>
              <a:t>,</a:t>
            </a:r>
            <a:r>
              <a:rPr lang="en-US" sz="2000" dirty="0" smtClean="0"/>
              <a:t> likely</a:t>
            </a:r>
            <a:r>
              <a:rPr lang="tr-TR" sz="2000" dirty="0" smtClean="0"/>
              <a:t>.</a:t>
            </a:r>
          </a:p>
          <a:p>
            <a:pPr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r>
              <a:rPr lang="tr-TR" sz="2000" b="1" dirty="0" err="1" smtClean="0"/>
              <a:t>Feasible</a:t>
            </a:r>
            <a:r>
              <a:rPr lang="tr-TR" sz="2000" b="1" dirty="0" smtClean="0"/>
              <a:t> (</a:t>
            </a:r>
            <a:r>
              <a:rPr lang="tr-TR" sz="2000" b="1" dirty="0" err="1" smtClean="0"/>
              <a:t>adj</a:t>
            </a:r>
            <a:r>
              <a:rPr lang="tr-TR" sz="2000" b="1" dirty="0" smtClean="0"/>
              <a:t>): </a:t>
            </a:r>
            <a:r>
              <a:rPr lang="tr-TR" sz="2000" b="1" dirty="0" err="1" smtClean="0"/>
              <a:t>Ex</a:t>
            </a:r>
            <a:r>
              <a:rPr lang="tr-TR" sz="2000" b="1" dirty="0" smtClean="0"/>
              <a:t>: </a:t>
            </a:r>
            <a:r>
              <a:rPr lang="tr-TR" sz="2000" dirty="0" smtClean="0"/>
              <a:t>A</a:t>
            </a:r>
            <a:r>
              <a:rPr lang="en-US" sz="2000" dirty="0" smtClean="0"/>
              <a:t> feasible explanation.</a:t>
            </a:r>
            <a:r>
              <a:rPr lang="tr-TR" sz="2000" dirty="0" smtClean="0"/>
              <a:t> F</a:t>
            </a:r>
            <a:r>
              <a:rPr lang="en-US" sz="2000" dirty="0" err="1" smtClean="0"/>
              <a:t>easible</a:t>
            </a:r>
            <a:r>
              <a:rPr lang="en-US" sz="2000" dirty="0" smtClean="0"/>
              <a:t> </a:t>
            </a:r>
            <a:r>
              <a:rPr lang="en-US" sz="2000" dirty="0"/>
              <a:t>new sources of energy.</a:t>
            </a:r>
            <a:r>
              <a:rPr lang="tr-TR" sz="2000" dirty="0"/>
              <a:t> </a:t>
            </a:r>
            <a:r>
              <a:rPr lang="tr-TR" sz="2000" dirty="0" smtClean="0"/>
              <a:t>A </a:t>
            </a:r>
            <a:r>
              <a:rPr lang="tr-TR" sz="2000" dirty="0" err="1" smtClean="0"/>
              <a:t>feasible</a:t>
            </a:r>
            <a:r>
              <a:rPr lang="tr-TR" sz="2000" dirty="0" smtClean="0"/>
              <a:t> </a:t>
            </a:r>
            <a:r>
              <a:rPr lang="tr-TR" sz="2000" dirty="0"/>
              <a:t>plan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tr-TR" sz="2000" b="1" dirty="0" err="1" smtClean="0"/>
              <a:t>Ex</a:t>
            </a:r>
            <a:r>
              <a:rPr lang="tr-TR" sz="2000" b="1" dirty="0" smtClean="0"/>
              <a:t>: </a:t>
            </a:r>
            <a:r>
              <a:rPr lang="en-US" sz="2000" dirty="0"/>
              <a:t>In this study different possibilities and the feasibility of applying carbon capture at an integrated steel mill based </a:t>
            </a:r>
            <a:r>
              <a:rPr lang="en-US" sz="2000" dirty="0" smtClean="0"/>
              <a:t>on</a:t>
            </a:r>
            <a:r>
              <a:rPr lang="tr-TR" sz="2000" dirty="0" smtClean="0"/>
              <a:t> </a:t>
            </a:r>
            <a:r>
              <a:rPr lang="en-US" sz="2000" dirty="0" smtClean="0"/>
              <a:t>blast </a:t>
            </a:r>
            <a:r>
              <a:rPr lang="en-US" sz="2000" dirty="0"/>
              <a:t>furnace process, in order to reduce carbon dioxide emissions were studied.</a:t>
            </a:r>
            <a:endParaRPr lang="en-GB" sz="2000" dirty="0" smtClean="0"/>
          </a:p>
          <a:p>
            <a:endParaRPr lang="en-GB" sz="2000" b="1" dirty="0" smtClean="0"/>
          </a:p>
          <a:p>
            <a:endParaRPr lang="en-GB" sz="2000" b="1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39554"/>
            <a:ext cx="5181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 smtClean="0"/>
              <a:t>GREENHOUSE GASES</a:t>
            </a:r>
            <a:r>
              <a:rPr lang="tr-TR" sz="2000" b="1" u="sng" dirty="0" smtClean="0"/>
              <a:t> (NOUN)</a:t>
            </a:r>
          </a:p>
          <a:p>
            <a:pPr algn="ctr">
              <a:lnSpc>
                <a:spcPct val="150000"/>
              </a:lnSpc>
            </a:pPr>
            <a:endParaRPr lang="tr-TR" sz="2000" b="1" u="sng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</a:t>
            </a:r>
            <a:r>
              <a:rPr lang="en-US" sz="2000" dirty="0"/>
              <a:t> greenhouse gas </a:t>
            </a:r>
            <a:r>
              <a:rPr lang="en-US" sz="2000" dirty="0" smtClean="0"/>
              <a:t>(GHG</a:t>
            </a:r>
            <a:r>
              <a:rPr lang="en-US" sz="2000" dirty="0"/>
              <a:t>) is a gas in an </a:t>
            </a:r>
            <a:r>
              <a:rPr lang="en-US" sz="2000" dirty="0" smtClean="0"/>
              <a:t>atmosphere</a:t>
            </a:r>
            <a:r>
              <a:rPr lang="tr-TR" sz="2000" dirty="0" smtClean="0"/>
              <a:t> </a:t>
            </a:r>
            <a:r>
              <a:rPr lang="tr-TR" sz="2000" dirty="0" err="1" smtClean="0"/>
              <a:t>that</a:t>
            </a:r>
            <a:r>
              <a:rPr lang="tr-TR" sz="2000" dirty="0" smtClean="0"/>
              <a:t> </a:t>
            </a:r>
            <a:r>
              <a:rPr lang="tr-TR" sz="2000" dirty="0" err="1" smtClean="0"/>
              <a:t>absorbs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emits</a:t>
            </a:r>
            <a:r>
              <a:rPr lang="tr-TR" sz="2000" dirty="0" smtClean="0"/>
              <a:t>  </a:t>
            </a:r>
            <a:r>
              <a:rPr lang="en-US" sz="2000" dirty="0" smtClean="0"/>
              <a:t>radiation </a:t>
            </a:r>
            <a:r>
              <a:rPr lang="en-US" sz="2000" dirty="0"/>
              <a:t>within the thermal infrared range. 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primary </a:t>
            </a:r>
            <a:r>
              <a:rPr lang="tr-TR" sz="2000" dirty="0" err="1" smtClean="0"/>
              <a:t>GHGs</a:t>
            </a:r>
            <a:r>
              <a:rPr lang="tr-TR" sz="2000" dirty="0" smtClean="0"/>
              <a:t> </a:t>
            </a:r>
            <a:r>
              <a:rPr lang="en-US" sz="2000" dirty="0" smtClean="0"/>
              <a:t>in the</a:t>
            </a:r>
            <a:r>
              <a:rPr lang="tr-TR" sz="2000" dirty="0"/>
              <a:t> </a:t>
            </a:r>
            <a:r>
              <a:rPr lang="en-US" sz="2000" dirty="0" smtClean="0"/>
              <a:t>atmosphere</a:t>
            </a:r>
            <a:r>
              <a:rPr lang="tr-TR" sz="2000" dirty="0"/>
              <a:t> </a:t>
            </a:r>
            <a:r>
              <a:rPr lang="en-US" sz="2000" dirty="0" smtClean="0"/>
              <a:t>are</a:t>
            </a:r>
            <a:r>
              <a:rPr lang="en-US" sz="2000" dirty="0"/>
              <a:t> water vapor, </a:t>
            </a:r>
            <a:r>
              <a:rPr lang="en-US" sz="2000" dirty="0" err="1" smtClean="0"/>
              <a:t>carbo</a:t>
            </a:r>
            <a:r>
              <a:rPr lang="tr-TR" sz="2000" dirty="0" smtClean="0"/>
              <a:t>n</a:t>
            </a:r>
            <a:r>
              <a:rPr lang="en-US" sz="2000" dirty="0" smtClean="0"/>
              <a:t> dioxide</a:t>
            </a:r>
            <a:r>
              <a:rPr lang="tr-TR" sz="2000" dirty="0" smtClean="0"/>
              <a:t> (</a:t>
            </a:r>
            <a:r>
              <a:rPr lang="tr-TR" sz="2000" dirty="0"/>
              <a:t>CO</a:t>
            </a:r>
            <a:r>
              <a:rPr lang="tr-TR" sz="2000" baseline="-25000" dirty="0"/>
              <a:t>2</a:t>
            </a:r>
            <a:r>
              <a:rPr lang="tr-TR" sz="2000" dirty="0" smtClean="0"/>
              <a:t>)</a:t>
            </a:r>
            <a:r>
              <a:rPr lang="en-US" sz="2000" dirty="0" smtClean="0"/>
              <a:t>,</a:t>
            </a:r>
            <a:r>
              <a:rPr lang="en-US" sz="2000" dirty="0"/>
              <a:t> </a:t>
            </a:r>
            <a:r>
              <a:rPr lang="en-US" sz="2000" dirty="0" smtClean="0"/>
              <a:t>methane</a:t>
            </a:r>
            <a:r>
              <a:rPr lang="tr-TR" sz="2000" dirty="0" smtClean="0"/>
              <a:t> (</a:t>
            </a:r>
            <a:r>
              <a:rPr lang="tr-TR" sz="2000" dirty="0"/>
              <a:t>CH</a:t>
            </a:r>
            <a:r>
              <a:rPr lang="tr-TR" sz="2000" baseline="-25000" dirty="0"/>
              <a:t>4</a:t>
            </a:r>
            <a:r>
              <a:rPr lang="tr-TR" sz="2000" dirty="0" smtClean="0"/>
              <a:t>)</a:t>
            </a:r>
            <a:r>
              <a:rPr lang="en-US" sz="2000" dirty="0" smtClean="0"/>
              <a:t>,</a:t>
            </a:r>
            <a:r>
              <a:rPr lang="en-US" sz="2000" dirty="0"/>
              <a:t> nitrous </a:t>
            </a:r>
            <a:r>
              <a:rPr lang="en-US" sz="2000" dirty="0" smtClean="0"/>
              <a:t>oxide</a:t>
            </a:r>
            <a:r>
              <a:rPr lang="tr-TR" sz="2000" dirty="0" smtClean="0"/>
              <a:t> (NO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),</a:t>
            </a:r>
            <a:r>
              <a:rPr lang="en-US" sz="2000" dirty="0" smtClean="0"/>
              <a:t> </a:t>
            </a:r>
            <a:r>
              <a:rPr lang="en-US" sz="2000" dirty="0"/>
              <a:t>and ozone. </a:t>
            </a:r>
            <a:endParaRPr lang="tr-TR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6648" y="1600200"/>
            <a:ext cx="3067050" cy="2409825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8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1320</TotalTime>
  <Words>1666</Words>
  <Application>Microsoft Office PowerPoint</Application>
  <PresentationFormat>Ekran Gösterisi (4:3)</PresentationFormat>
  <Paragraphs>364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Technic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nesli</dc:creator>
  <cp:lastModifiedBy>Sarı</cp:lastModifiedBy>
  <cp:revision>129</cp:revision>
  <dcterms:created xsi:type="dcterms:W3CDTF">2006-08-16T00:00:00Z</dcterms:created>
  <dcterms:modified xsi:type="dcterms:W3CDTF">2014-02-25T17:25:04Z</dcterms:modified>
</cp:coreProperties>
</file>