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1117608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180833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C5836B-118C-42EC-AE7E-36839F7E8B7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2743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740B2D4-7403-44C6-8D08-C1FB433B5280}" type="datetimeFigureOut">
              <a:rPr lang="tr-TR" smtClean="0"/>
              <a:t>25.11.2014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2867571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740B2D4-7403-44C6-8D08-C1FB433B5280}" type="datetimeFigureOut">
              <a:rPr lang="tr-TR" smtClean="0"/>
              <a:t>25.11.2014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C5836B-118C-42EC-AE7E-36839F7E8B7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4373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740B2D4-7403-44C6-8D08-C1FB433B5280}" type="datetimeFigureOut">
              <a:rPr lang="tr-TR" smtClean="0"/>
              <a:t>25.11.2014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4294436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3763190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75208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347706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740B2D4-7403-44C6-8D08-C1FB433B5280}" type="datetimeFigureOut">
              <a:rPr lang="tr-TR" smtClean="0"/>
              <a:t>25.11.2014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2948352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740B2D4-7403-44C6-8D08-C1FB433B5280}" type="datetimeFigureOut">
              <a:rPr lang="tr-TR" smtClean="0"/>
              <a:t>25.11.2014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292427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740B2D4-7403-44C6-8D08-C1FB433B5280}" type="datetimeFigureOut">
              <a:rPr lang="tr-TR" smtClean="0"/>
              <a:t>25.11.2014</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59341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740B2D4-7403-44C6-8D08-C1FB433B5280}" type="datetimeFigureOut">
              <a:rPr lang="tr-TR" smtClean="0"/>
              <a:t>25.11.2014</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404260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0B2D4-7403-44C6-8D08-C1FB433B5280}" type="datetimeFigureOut">
              <a:rPr lang="tr-TR" smtClean="0"/>
              <a:t>25.11.2014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336864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740B2D4-7403-44C6-8D08-C1FB433B5280}" type="datetimeFigureOut">
              <a:rPr lang="tr-TR" smtClean="0"/>
              <a:t>25.11.2014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145493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740B2D4-7403-44C6-8D08-C1FB433B5280}" type="datetimeFigureOut">
              <a:rPr lang="tr-TR" smtClean="0"/>
              <a:t>25.11.2014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C5836B-118C-42EC-AE7E-36839F7E8B73}" type="slidenum">
              <a:rPr lang="tr-TR" smtClean="0"/>
              <a:t>‹#›</a:t>
            </a:fld>
            <a:endParaRPr lang="tr-TR"/>
          </a:p>
        </p:txBody>
      </p:sp>
    </p:spTree>
    <p:extLst>
      <p:ext uri="{BB962C8B-B14F-4D97-AF65-F5344CB8AC3E}">
        <p14:creationId xmlns:p14="http://schemas.microsoft.com/office/powerpoint/2010/main" val="2931642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740B2D4-7403-44C6-8D08-C1FB433B5280}" type="datetimeFigureOut">
              <a:rPr lang="tr-TR" smtClean="0"/>
              <a:t>25.11.2014</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6C5836B-118C-42EC-AE7E-36839F7E8B73}" type="slidenum">
              <a:rPr lang="tr-TR" smtClean="0"/>
              <a:t>‹#›</a:t>
            </a:fld>
            <a:endParaRPr lang="tr-TR"/>
          </a:p>
        </p:txBody>
      </p:sp>
    </p:spTree>
    <p:extLst>
      <p:ext uri="{BB962C8B-B14F-4D97-AF65-F5344CB8AC3E}">
        <p14:creationId xmlns:p14="http://schemas.microsoft.com/office/powerpoint/2010/main" val="2350995060"/>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7496" y="1223493"/>
            <a:ext cx="9755187" cy="1983345"/>
          </a:xfrm>
        </p:spPr>
        <p:txBody>
          <a:bodyPr>
            <a:normAutofit/>
          </a:bodyPr>
          <a:lstStyle/>
          <a:p>
            <a:pPr algn="ctr"/>
            <a:r>
              <a:rPr lang="tr-TR" b="1" dirty="0" smtClean="0"/>
              <a:t>NIKOLA TESLA’S RADIATIONS AND THE COSMIC RAYS</a:t>
            </a:r>
            <a:endParaRPr lang="tr-TR" b="1" dirty="0"/>
          </a:p>
        </p:txBody>
      </p:sp>
    </p:spTree>
    <p:extLst>
      <p:ext uri="{BB962C8B-B14F-4D97-AF65-F5344CB8AC3E}">
        <p14:creationId xmlns:p14="http://schemas.microsoft.com/office/powerpoint/2010/main" val="3762757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Primary</a:t>
            </a:r>
            <a:r>
              <a:rPr lang="tr-TR" b="1" dirty="0" smtClean="0"/>
              <a:t> </a:t>
            </a:r>
            <a:r>
              <a:rPr lang="tr-TR" b="1" dirty="0" err="1" smtClean="0"/>
              <a:t>and</a:t>
            </a:r>
            <a:r>
              <a:rPr lang="tr-TR" b="1" dirty="0" smtClean="0"/>
              <a:t> </a:t>
            </a:r>
            <a:r>
              <a:rPr lang="tr-TR" b="1" dirty="0" err="1" smtClean="0"/>
              <a:t>Secondary</a:t>
            </a:r>
            <a:r>
              <a:rPr lang="tr-TR" b="1" dirty="0" smtClean="0"/>
              <a:t> </a:t>
            </a:r>
            <a:r>
              <a:rPr lang="tr-TR" b="1" dirty="0" err="1" smtClean="0"/>
              <a:t>Cosmic</a:t>
            </a:r>
            <a:r>
              <a:rPr lang="tr-TR" b="1" dirty="0" smtClean="0"/>
              <a:t> </a:t>
            </a:r>
            <a:r>
              <a:rPr lang="tr-TR" b="1" dirty="0" err="1" smtClean="0"/>
              <a:t>Rays</a:t>
            </a:r>
            <a:endParaRPr lang="tr-TR" b="1" dirty="0"/>
          </a:p>
        </p:txBody>
      </p:sp>
      <p:sp>
        <p:nvSpPr>
          <p:cNvPr id="3" name="İçerik Yer Tutucusu 2"/>
          <p:cNvSpPr>
            <a:spLocks noGrp="1"/>
          </p:cNvSpPr>
          <p:nvPr>
            <p:ph idx="1"/>
          </p:nvPr>
        </p:nvSpPr>
        <p:spPr>
          <a:xfrm>
            <a:off x="2592925" y="1502536"/>
            <a:ext cx="8915400" cy="1910366"/>
          </a:xfrm>
        </p:spPr>
        <p:txBody>
          <a:bodyPr/>
          <a:lstStyle/>
          <a:p>
            <a:r>
              <a:rPr lang="en-US" dirty="0"/>
              <a:t>The difference between primary and secondary cosmic rays is essentially one of convenient classification rather than of fundamental type: primary cosmic rays are those which are created by external sources like our own Sun, while secondary cosmic rays are those which are created when primary cosmic rays interact with matter in the interstellar medium, resulting in the emission of new rays</a:t>
            </a:r>
            <a:r>
              <a:rPr lang="en-US" dirty="0" smtClean="0"/>
              <a:t>.</a:t>
            </a:r>
            <a:endParaRPr lang="tr-TR" dirty="0" smtClean="0"/>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6112" y="3412902"/>
            <a:ext cx="6112871" cy="3067236"/>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3397" y="3374988"/>
            <a:ext cx="1871215" cy="3105150"/>
          </a:xfrm>
          <a:prstGeom prst="rect">
            <a:avLst/>
          </a:prstGeom>
        </p:spPr>
      </p:pic>
    </p:spTree>
    <p:extLst>
      <p:ext uri="{BB962C8B-B14F-4D97-AF65-F5344CB8AC3E}">
        <p14:creationId xmlns:p14="http://schemas.microsoft.com/office/powerpoint/2010/main" val="255972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endParaRPr lang="tr-TR" dirty="0">
              <a:latin typeface="Arial Black" panose="020B0A04020102020204" pitchFamily="34" charset="0"/>
            </a:endParaRP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1290089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8039" y="334850"/>
            <a:ext cx="5151549" cy="1481071"/>
          </a:xfrm>
        </p:spPr>
        <p:txBody>
          <a:bodyPr/>
          <a:lstStyle/>
          <a:p>
            <a:pPr algn="ctr"/>
            <a:r>
              <a:rPr lang="tr-TR" dirty="0" err="1" smtClean="0">
                <a:latin typeface="Arial Black" panose="020B0A04020102020204" pitchFamily="34" charset="0"/>
              </a:rPr>
              <a:t>Who</a:t>
            </a:r>
            <a:r>
              <a:rPr lang="tr-TR" dirty="0">
                <a:latin typeface="Arial Black" panose="020B0A04020102020204" pitchFamily="34" charset="0"/>
              </a:rPr>
              <a:t> </a:t>
            </a:r>
            <a:r>
              <a:rPr lang="tr-TR" dirty="0" smtClean="0">
                <a:latin typeface="Arial Black" panose="020B0A04020102020204" pitchFamily="34" charset="0"/>
              </a:rPr>
              <a:t>is </a:t>
            </a:r>
            <a:r>
              <a:rPr lang="tr-TR" dirty="0" err="1" smtClean="0">
                <a:latin typeface="Arial Black" panose="020B0A04020102020204" pitchFamily="34" charset="0"/>
              </a:rPr>
              <a:t>Tesla</a:t>
            </a:r>
            <a:r>
              <a:rPr lang="tr-TR" dirty="0" smtClean="0">
                <a:latin typeface="Arial Black" panose="020B0A04020102020204" pitchFamily="34" charset="0"/>
              </a:rPr>
              <a:t>?</a:t>
            </a:r>
            <a:endParaRPr lang="tr-TR" dirty="0">
              <a:latin typeface="Arial Black" panose="020B0A04020102020204" pitchFamily="34" charset="0"/>
            </a:endParaRPr>
          </a:p>
        </p:txBody>
      </p:sp>
      <p:sp>
        <p:nvSpPr>
          <p:cNvPr id="5" name="Metin Yer Tutucusu 4"/>
          <p:cNvSpPr>
            <a:spLocks noGrp="1"/>
          </p:cNvSpPr>
          <p:nvPr>
            <p:ph type="body" idx="1"/>
          </p:nvPr>
        </p:nvSpPr>
        <p:spPr>
          <a:xfrm>
            <a:off x="1584102" y="2254790"/>
            <a:ext cx="5718218" cy="3656613"/>
          </a:xfrm>
        </p:spPr>
        <p:txBody>
          <a:bodyPr>
            <a:normAutofit/>
          </a:bodyPr>
          <a:lstStyle/>
          <a:p>
            <a:r>
              <a:rPr lang="tr-TR" sz="2500" dirty="0" err="1" smtClean="0">
                <a:solidFill>
                  <a:schemeClr val="tx1"/>
                </a:solidFill>
              </a:rPr>
              <a:t>Electrical</a:t>
            </a:r>
            <a:r>
              <a:rPr lang="tr-TR" sz="2500" dirty="0" smtClean="0">
                <a:solidFill>
                  <a:schemeClr val="tx1"/>
                </a:solidFill>
              </a:rPr>
              <a:t> </a:t>
            </a:r>
            <a:r>
              <a:rPr lang="tr-TR" sz="2500" dirty="0" err="1" smtClean="0">
                <a:solidFill>
                  <a:schemeClr val="tx1"/>
                </a:solidFill>
              </a:rPr>
              <a:t>Engineer</a:t>
            </a:r>
            <a:endParaRPr lang="tr-TR" sz="2500" dirty="0" smtClean="0">
              <a:solidFill>
                <a:schemeClr val="tx1"/>
              </a:solidFill>
            </a:endParaRPr>
          </a:p>
          <a:p>
            <a:r>
              <a:rPr lang="tr-TR" sz="2500" dirty="0" err="1" smtClean="0">
                <a:solidFill>
                  <a:schemeClr val="tx1"/>
                </a:solidFill>
              </a:rPr>
              <a:t>Mechanical</a:t>
            </a:r>
            <a:r>
              <a:rPr lang="tr-TR" sz="2500" dirty="0" smtClean="0">
                <a:solidFill>
                  <a:schemeClr val="tx1"/>
                </a:solidFill>
              </a:rPr>
              <a:t> </a:t>
            </a:r>
            <a:r>
              <a:rPr lang="tr-TR" sz="2500" dirty="0" err="1" smtClean="0">
                <a:solidFill>
                  <a:schemeClr val="tx1"/>
                </a:solidFill>
              </a:rPr>
              <a:t>Engineer</a:t>
            </a:r>
            <a:endParaRPr lang="tr-TR" sz="2500" dirty="0" smtClean="0">
              <a:solidFill>
                <a:schemeClr val="tx1"/>
              </a:solidFill>
            </a:endParaRPr>
          </a:p>
          <a:p>
            <a:r>
              <a:rPr lang="tr-TR" sz="2500" dirty="0" err="1" smtClean="0">
                <a:solidFill>
                  <a:schemeClr val="tx1"/>
                </a:solidFill>
              </a:rPr>
              <a:t>Physicist</a:t>
            </a:r>
            <a:endParaRPr lang="tr-TR" sz="2500" dirty="0" smtClean="0">
              <a:solidFill>
                <a:schemeClr val="tx1"/>
              </a:solidFill>
            </a:endParaRPr>
          </a:p>
          <a:p>
            <a:r>
              <a:rPr lang="tr-TR" sz="2500" dirty="0" err="1" smtClean="0">
                <a:solidFill>
                  <a:schemeClr val="tx1"/>
                </a:solidFill>
              </a:rPr>
              <a:t>Alternating</a:t>
            </a:r>
            <a:r>
              <a:rPr lang="tr-TR" sz="2500" dirty="0" smtClean="0">
                <a:solidFill>
                  <a:schemeClr val="tx1"/>
                </a:solidFill>
              </a:rPr>
              <a:t> </a:t>
            </a:r>
            <a:r>
              <a:rPr lang="tr-TR" sz="2500" dirty="0" err="1" smtClean="0">
                <a:solidFill>
                  <a:schemeClr val="tx1"/>
                </a:solidFill>
              </a:rPr>
              <a:t>Current</a:t>
            </a:r>
            <a:endParaRPr lang="tr-TR" sz="2500" dirty="0">
              <a:solidFill>
                <a:schemeClr val="tx1"/>
              </a:solidFill>
            </a:endParaRPr>
          </a:p>
          <a:p>
            <a:r>
              <a:rPr lang="tr-TR" sz="2500" dirty="0" smtClean="0">
                <a:solidFill>
                  <a:schemeClr val="tx1"/>
                </a:solidFill>
              </a:rPr>
              <a:t>High </a:t>
            </a:r>
            <a:r>
              <a:rPr lang="tr-TR" sz="2500" dirty="0" err="1" smtClean="0">
                <a:solidFill>
                  <a:schemeClr val="tx1"/>
                </a:solidFill>
              </a:rPr>
              <a:t>Voltage</a:t>
            </a:r>
            <a:endParaRPr lang="tr-TR" sz="2500" dirty="0" smtClean="0">
              <a:solidFill>
                <a:schemeClr val="tx1"/>
              </a:solidFill>
            </a:endParaRPr>
          </a:p>
          <a:p>
            <a:r>
              <a:rPr lang="tr-TR" sz="2500" dirty="0" smtClean="0">
                <a:solidFill>
                  <a:schemeClr val="tx1"/>
                </a:solidFill>
              </a:rPr>
              <a:t>High </a:t>
            </a:r>
            <a:r>
              <a:rPr lang="tr-TR" sz="2500" dirty="0" err="1" smtClean="0">
                <a:solidFill>
                  <a:schemeClr val="tx1"/>
                </a:solidFill>
              </a:rPr>
              <a:t>Frequency</a:t>
            </a:r>
            <a:endParaRPr lang="tr-TR" sz="2500" dirty="0" smtClean="0">
              <a:solidFill>
                <a:schemeClr val="tx1"/>
              </a:solidFill>
            </a:endParaRPr>
          </a:p>
          <a:p>
            <a:r>
              <a:rPr lang="tr-TR" sz="2500" dirty="0" err="1" smtClean="0">
                <a:solidFill>
                  <a:schemeClr val="tx1"/>
                </a:solidFill>
              </a:rPr>
              <a:t>Power</a:t>
            </a:r>
            <a:r>
              <a:rPr lang="tr-TR" sz="2500" dirty="0" smtClean="0">
                <a:solidFill>
                  <a:schemeClr val="tx1"/>
                </a:solidFill>
              </a:rPr>
              <a:t> Experiment</a:t>
            </a:r>
          </a:p>
        </p:txBody>
      </p:sp>
      <p:pic>
        <p:nvPicPr>
          <p:cNvPr id="4" name="İçerik Yer Tutucusu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7602538" y="1593850"/>
            <a:ext cx="4589462" cy="4532313"/>
          </a:xfrm>
        </p:spPr>
      </p:pic>
    </p:spTree>
    <p:extLst>
      <p:ext uri="{BB962C8B-B14F-4D97-AF65-F5344CB8AC3E}">
        <p14:creationId xmlns:p14="http://schemas.microsoft.com/office/powerpoint/2010/main" val="3209210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4405" y="579550"/>
            <a:ext cx="9817480" cy="5473340"/>
          </a:xfrm>
        </p:spPr>
        <p:txBody>
          <a:bodyPr/>
          <a:lstStyle/>
          <a:p>
            <a:r>
              <a:rPr lang="tr-TR" sz="4500" b="1" dirty="0" err="1" smtClean="0"/>
              <a:t>The</a:t>
            </a:r>
            <a:r>
              <a:rPr lang="tr-TR" sz="4500" b="1" dirty="0" smtClean="0"/>
              <a:t> </a:t>
            </a:r>
            <a:r>
              <a:rPr lang="tr-TR" sz="4500" b="1" dirty="0" err="1" smtClean="0"/>
              <a:t>Radiations</a:t>
            </a:r>
            <a:endParaRPr lang="tr-TR" sz="4500" b="1" dirty="0"/>
          </a:p>
          <a:p>
            <a:pPr marL="0" indent="0">
              <a:buNone/>
            </a:pPr>
            <a:endParaRPr lang="tr-TR" sz="2500" dirty="0" smtClean="0"/>
          </a:p>
          <a:p>
            <a:pPr marL="0" indent="0">
              <a:buNone/>
            </a:pPr>
            <a:r>
              <a:rPr lang="tr-TR" sz="2500" dirty="0" smtClean="0"/>
              <a:t>1-)Small </a:t>
            </a:r>
            <a:r>
              <a:rPr lang="tr-TR" sz="2500" dirty="0" err="1" smtClean="0"/>
              <a:t>particles</a:t>
            </a:r>
            <a:endParaRPr lang="tr-TR" sz="2500" dirty="0" smtClean="0"/>
          </a:p>
          <a:p>
            <a:pPr marL="0" indent="0">
              <a:buNone/>
            </a:pPr>
            <a:r>
              <a:rPr lang="tr-TR" sz="2500" dirty="0" smtClean="0"/>
              <a:t>2-)</a:t>
            </a:r>
            <a:r>
              <a:rPr lang="tr-TR" sz="2500" dirty="0" err="1" smtClean="0"/>
              <a:t>Positive</a:t>
            </a:r>
            <a:r>
              <a:rPr lang="tr-TR" sz="2500" dirty="0" smtClean="0"/>
              <a:t> </a:t>
            </a:r>
            <a:r>
              <a:rPr lang="tr-TR" sz="2500" dirty="0" err="1" smtClean="0"/>
              <a:t>charge</a:t>
            </a:r>
            <a:endParaRPr lang="tr-TR" sz="2500" dirty="0" smtClean="0"/>
          </a:p>
          <a:p>
            <a:pPr marL="0" indent="0">
              <a:buNone/>
            </a:pPr>
            <a:r>
              <a:rPr lang="tr-TR" sz="2500" dirty="0" smtClean="0"/>
              <a:t>3-)</a:t>
            </a:r>
            <a:r>
              <a:rPr lang="tr-TR" sz="2500" dirty="0" err="1" smtClean="0"/>
              <a:t>Speed</a:t>
            </a:r>
            <a:endParaRPr lang="tr-TR" sz="2500" dirty="0" smtClean="0"/>
          </a:p>
          <a:p>
            <a:pPr marL="0" indent="0">
              <a:buNone/>
            </a:pPr>
            <a:r>
              <a:rPr lang="tr-TR" sz="2500" dirty="0" smtClean="0"/>
              <a:t>4-)</a:t>
            </a:r>
            <a:r>
              <a:rPr lang="tr-TR" sz="2500" dirty="0" err="1" smtClean="0"/>
              <a:t>The</a:t>
            </a:r>
            <a:r>
              <a:rPr lang="tr-TR" sz="2500" dirty="0" smtClean="0"/>
              <a:t> </a:t>
            </a:r>
            <a:r>
              <a:rPr lang="tr-TR" sz="2500" dirty="0" err="1" smtClean="0"/>
              <a:t>nucleus</a:t>
            </a:r>
            <a:r>
              <a:rPr lang="tr-TR" sz="2500" dirty="0" smtClean="0"/>
              <a:t> of </a:t>
            </a:r>
            <a:r>
              <a:rPr lang="tr-TR" sz="2500" dirty="0" err="1" smtClean="0"/>
              <a:t>the</a:t>
            </a:r>
            <a:r>
              <a:rPr lang="tr-TR" sz="2500" dirty="0" smtClean="0"/>
              <a:t> </a:t>
            </a:r>
            <a:r>
              <a:rPr lang="tr-TR" sz="2500" dirty="0" err="1" smtClean="0"/>
              <a:t>atoms</a:t>
            </a:r>
            <a:endParaRPr lang="tr-TR" sz="2500" dirty="0" smtClean="0"/>
          </a:p>
          <a:p>
            <a:pPr marL="0" indent="0">
              <a:buNone/>
            </a:pPr>
            <a:r>
              <a:rPr lang="tr-TR" sz="2500" dirty="0" smtClean="0"/>
              <a:t>5-)</a:t>
            </a:r>
            <a:r>
              <a:rPr lang="tr-TR" sz="2500" dirty="0" err="1" smtClean="0"/>
              <a:t>Vacuum</a:t>
            </a:r>
            <a:r>
              <a:rPr lang="tr-TR" sz="2500" dirty="0" smtClean="0"/>
              <a:t> </a:t>
            </a:r>
            <a:r>
              <a:rPr lang="tr-TR" sz="2500" dirty="0" err="1" smtClean="0"/>
              <a:t>tube</a:t>
            </a:r>
            <a:endParaRPr lang="tr-TR" sz="2500" dirty="0" smtClean="0"/>
          </a:p>
          <a:p>
            <a:pPr marL="0" indent="0">
              <a:buNone/>
            </a:pPr>
            <a:r>
              <a:rPr lang="tr-TR" sz="2500" dirty="0" smtClean="0"/>
              <a:t>6-)</a:t>
            </a:r>
            <a:r>
              <a:rPr lang="tr-TR" sz="2500" dirty="0" err="1" smtClean="0"/>
              <a:t>Absorbed</a:t>
            </a:r>
            <a:r>
              <a:rPr lang="tr-TR" sz="2500" dirty="0" smtClean="0"/>
              <a:t> </a:t>
            </a:r>
            <a:r>
              <a:rPr lang="tr-TR" sz="2500" dirty="0" err="1" smtClean="0"/>
              <a:t>by</a:t>
            </a:r>
            <a:r>
              <a:rPr lang="tr-TR" sz="2500" dirty="0" smtClean="0"/>
              <a:t> </a:t>
            </a:r>
            <a:r>
              <a:rPr lang="tr-TR" sz="2500" dirty="0" err="1" smtClean="0"/>
              <a:t>celestial</a:t>
            </a:r>
            <a:r>
              <a:rPr lang="tr-TR" sz="2500" dirty="0" smtClean="0"/>
              <a:t> </a:t>
            </a:r>
            <a:r>
              <a:rPr lang="tr-TR" sz="2500" dirty="0" err="1" smtClean="0"/>
              <a:t>bodies</a:t>
            </a:r>
            <a:endParaRPr lang="tr-TR" sz="25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9442" y="1171798"/>
            <a:ext cx="3773510" cy="3696416"/>
          </a:xfrm>
          <a:prstGeom prst="rect">
            <a:avLst/>
          </a:prstGeom>
        </p:spPr>
      </p:pic>
    </p:spTree>
    <p:extLst>
      <p:ext uri="{BB962C8B-B14F-4D97-AF65-F5344CB8AC3E}">
        <p14:creationId xmlns:p14="http://schemas.microsoft.com/office/powerpoint/2010/main" val="259011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6" y="624109"/>
            <a:ext cx="4503334" cy="1307721"/>
          </a:xfrm>
        </p:spPr>
        <p:txBody>
          <a:bodyPr/>
          <a:lstStyle/>
          <a:p>
            <a:pPr algn="ctr"/>
            <a:r>
              <a:rPr lang="tr-TR" b="1" dirty="0" err="1"/>
              <a:t>Radiant</a:t>
            </a:r>
            <a:r>
              <a:rPr lang="tr-TR" b="1" dirty="0"/>
              <a:t> </a:t>
            </a:r>
            <a:r>
              <a:rPr lang="tr-TR" b="1" dirty="0" err="1"/>
              <a:t>E</a:t>
            </a:r>
            <a:r>
              <a:rPr lang="tr-TR" b="1" dirty="0" err="1" smtClean="0"/>
              <a:t>nergy</a:t>
            </a:r>
            <a:r>
              <a:rPr lang="tr-TR" dirty="0"/>
              <a:t/>
            </a:r>
            <a:br>
              <a:rPr lang="tr-TR" dirty="0"/>
            </a:b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1685" y="4014878"/>
            <a:ext cx="8512936" cy="2315916"/>
          </a:xfrm>
        </p:spPr>
      </p:pic>
      <p:sp>
        <p:nvSpPr>
          <p:cNvPr id="5" name="Metin kutusu 4"/>
          <p:cNvSpPr txBox="1"/>
          <p:nvPr/>
        </p:nvSpPr>
        <p:spPr>
          <a:xfrm>
            <a:off x="2691685" y="1429555"/>
            <a:ext cx="7405352" cy="2031325"/>
          </a:xfrm>
          <a:prstGeom prst="rect">
            <a:avLst/>
          </a:prstGeom>
          <a:noFill/>
        </p:spPr>
        <p:txBody>
          <a:bodyPr wrap="square" rtlCol="0">
            <a:spAutoFit/>
          </a:bodyPr>
          <a:lstStyle/>
          <a:p>
            <a:r>
              <a:rPr lang="tr-TR" dirty="0" err="1" smtClean="0"/>
              <a:t>Radiant</a:t>
            </a:r>
            <a:r>
              <a:rPr lang="tr-TR" dirty="0" smtClean="0"/>
              <a:t> </a:t>
            </a:r>
            <a:r>
              <a:rPr lang="tr-TR" dirty="0" err="1" smtClean="0"/>
              <a:t>Energy</a:t>
            </a:r>
            <a:r>
              <a:rPr lang="tr-TR" dirty="0" smtClean="0"/>
              <a:t> </a:t>
            </a:r>
            <a:r>
              <a:rPr lang="en-US" dirty="0" smtClean="0"/>
              <a:t>is </a:t>
            </a:r>
            <a:r>
              <a:rPr lang="en-US" dirty="0"/>
              <a:t>the </a:t>
            </a:r>
            <a:r>
              <a:rPr lang="tr-TR" dirty="0" err="1" smtClean="0"/>
              <a:t>energy</a:t>
            </a:r>
            <a:r>
              <a:rPr lang="en-US" dirty="0"/>
              <a:t> of electromagnetic radiation</a:t>
            </a:r>
            <a:r>
              <a:rPr lang="en-US" dirty="0" smtClean="0"/>
              <a:t>.</a:t>
            </a:r>
            <a:endParaRPr lang="tr-TR" dirty="0" smtClean="0"/>
          </a:p>
          <a:p>
            <a:endParaRPr lang="tr-TR" dirty="0"/>
          </a:p>
          <a:p>
            <a:r>
              <a:rPr lang="en-US" dirty="0" smtClean="0"/>
              <a:t>This radiation may be visible or invisible to the human eye.</a:t>
            </a:r>
            <a:endParaRPr lang="tr-TR" dirty="0" smtClean="0"/>
          </a:p>
          <a:p>
            <a:endParaRPr lang="tr-TR" dirty="0"/>
          </a:p>
          <a:p>
            <a:r>
              <a:rPr lang="en-US" dirty="0" smtClean="0"/>
              <a:t>Radiant energy is used particularly when electromagnetic radiation is emitted by a source into the surrounding environment.</a:t>
            </a:r>
            <a:endParaRPr lang="tr-TR" dirty="0"/>
          </a:p>
        </p:txBody>
      </p:sp>
    </p:spTree>
    <p:extLst>
      <p:ext uri="{BB962C8B-B14F-4D97-AF65-F5344CB8AC3E}">
        <p14:creationId xmlns:p14="http://schemas.microsoft.com/office/powerpoint/2010/main" val="374079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en-US" b="1" dirty="0"/>
              <a:t>EXPERIMENTS WITH ALTERNATE CURRENTS OF HIGH POTENTIAL AND HIGH FREQUENCY</a:t>
            </a:r>
            <a:br>
              <a:rPr lang="en-US" b="1" dirty="0"/>
            </a:br>
            <a:endParaRPr lang="tr-TR" dirty="0"/>
          </a:p>
        </p:txBody>
      </p:sp>
      <p:sp>
        <p:nvSpPr>
          <p:cNvPr id="3" name="İçerik Yer Tutucusu 2"/>
          <p:cNvSpPr>
            <a:spLocks noGrp="1"/>
          </p:cNvSpPr>
          <p:nvPr>
            <p:ph idx="1"/>
          </p:nvPr>
        </p:nvSpPr>
        <p:spPr/>
        <p:txBody>
          <a:bodyPr/>
          <a:lstStyle/>
          <a:p>
            <a:r>
              <a:rPr lang="en-US" dirty="0"/>
              <a:t>One of the changes is that the adjustable knobs </a:t>
            </a:r>
            <a:r>
              <a:rPr lang="en-US" i="1" dirty="0"/>
              <a:t>A</a:t>
            </a:r>
            <a:r>
              <a:rPr lang="en-US" dirty="0"/>
              <a:t> and </a:t>
            </a:r>
            <a:r>
              <a:rPr lang="en-US" i="1" dirty="0"/>
              <a:t>B</a:t>
            </a:r>
            <a:r>
              <a:rPr lang="en-US" dirty="0"/>
              <a:t> </a:t>
            </a:r>
            <a:r>
              <a:rPr lang="en-US" dirty="0" smtClean="0"/>
              <a:t> </a:t>
            </a:r>
            <a:r>
              <a:rPr lang="en-US" dirty="0"/>
              <a:t>of the discharger are held in jaws of brass, </a:t>
            </a:r>
            <a:r>
              <a:rPr lang="en-US" i="1" dirty="0"/>
              <a:t>J </a:t>
            </a:r>
            <a:r>
              <a:rPr lang="en-US" i="1" dirty="0" err="1"/>
              <a:t>J</a:t>
            </a:r>
            <a:r>
              <a:rPr lang="en-US" dirty="0"/>
              <a:t>, by spring pressure, this allowing of turning them successively into different positions, and so doing away with the tedious process of frequent polishing </a:t>
            </a:r>
            <a:r>
              <a:rPr lang="en-US" dirty="0" smtClean="0"/>
              <a:t>up</a:t>
            </a:r>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5020" y="3593206"/>
            <a:ext cx="7765960" cy="2546615"/>
          </a:xfrm>
          <a:prstGeom prst="rect">
            <a:avLst/>
          </a:prstGeom>
        </p:spPr>
      </p:pic>
    </p:spTree>
    <p:extLst>
      <p:ext uri="{BB962C8B-B14F-4D97-AF65-F5344CB8AC3E}">
        <p14:creationId xmlns:p14="http://schemas.microsoft.com/office/powerpoint/2010/main" val="3486535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b="1" dirty="0"/>
              <a:t>EXPERIMENTS WITH ALTERNATE CURRENTS OF HIGH POTENTIAL AND HIGH FREQUENCY</a:t>
            </a:r>
            <a:endParaRPr lang="tr-TR" dirty="0"/>
          </a:p>
        </p:txBody>
      </p:sp>
      <p:sp>
        <p:nvSpPr>
          <p:cNvPr id="3" name="İçerik Yer Tutucusu 2"/>
          <p:cNvSpPr>
            <a:spLocks noGrp="1"/>
          </p:cNvSpPr>
          <p:nvPr>
            <p:ph idx="1"/>
          </p:nvPr>
        </p:nvSpPr>
        <p:spPr/>
        <p:txBody>
          <a:bodyPr/>
          <a:lstStyle/>
          <a:p>
            <a:r>
              <a:rPr lang="en-US" dirty="0"/>
              <a:t>Warming the bulb or increasing the potential hastens the transit</a:t>
            </a:r>
            <a:r>
              <a:rPr lang="en-US" dirty="0" smtClean="0"/>
              <a:t>.</a:t>
            </a:r>
            <a:endParaRPr lang="tr-TR" dirty="0" smtClean="0"/>
          </a:p>
          <a:p>
            <a:r>
              <a:rPr lang="en-US" dirty="0"/>
              <a:t>When the brush assumes the form indicated in Fig. 16, it may be brought to a </a:t>
            </a:r>
            <a:r>
              <a:rPr lang="en-US" dirty="0" smtClean="0"/>
              <a:t>state </a:t>
            </a:r>
            <a:r>
              <a:rPr lang="en-US" dirty="0"/>
              <a:t>of extreme sensitiveness to electrostatic and magnetic </a:t>
            </a:r>
            <a:r>
              <a:rPr lang="en-US" dirty="0" smtClean="0"/>
              <a:t>influence</a:t>
            </a:r>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7753" y="3425781"/>
            <a:ext cx="5447762" cy="2936382"/>
          </a:xfrm>
          <a:prstGeom prst="rect">
            <a:avLst/>
          </a:prstGeom>
        </p:spPr>
      </p:pic>
    </p:spTree>
    <p:extLst>
      <p:ext uri="{BB962C8B-B14F-4D97-AF65-F5344CB8AC3E}">
        <p14:creationId xmlns:p14="http://schemas.microsoft.com/office/powerpoint/2010/main" val="3286673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latin typeface="Arial Black" panose="020B0A04020102020204" pitchFamily="34" charset="0"/>
              </a:rPr>
              <a:t>Lenard</a:t>
            </a:r>
            <a:r>
              <a:rPr lang="tr-TR" dirty="0">
                <a:latin typeface="Arial Black" panose="020B0A04020102020204" pitchFamily="34" charset="0"/>
              </a:rPr>
              <a:t> </a:t>
            </a:r>
            <a:r>
              <a:rPr lang="tr-TR" dirty="0" err="1">
                <a:latin typeface="Arial Black" panose="020B0A04020102020204" pitchFamily="34" charset="0"/>
              </a:rPr>
              <a:t>R</a:t>
            </a:r>
            <a:r>
              <a:rPr lang="tr-TR" dirty="0" err="1" smtClean="0">
                <a:latin typeface="Arial Black" panose="020B0A04020102020204" pitchFamily="34" charset="0"/>
              </a:rPr>
              <a:t>ays</a:t>
            </a:r>
            <a:r>
              <a:rPr lang="tr-TR" dirty="0">
                <a:latin typeface="Arial Black" panose="020B0A04020102020204" pitchFamily="34" charset="0"/>
              </a:rPr>
              <a:t/>
            </a:r>
            <a:br>
              <a:rPr lang="tr-TR" dirty="0">
                <a:latin typeface="Arial Black" panose="020B0A04020102020204" pitchFamily="34" charset="0"/>
              </a:rPr>
            </a:br>
            <a:endParaRPr lang="tr-TR" dirty="0">
              <a:latin typeface="Arial Black" panose="020B0A04020102020204" pitchFamily="34" charset="0"/>
            </a:endParaRPr>
          </a:p>
        </p:txBody>
      </p:sp>
      <p:sp>
        <p:nvSpPr>
          <p:cNvPr id="3" name="İçerik Yer Tutucusu 2"/>
          <p:cNvSpPr>
            <a:spLocks noGrp="1"/>
          </p:cNvSpPr>
          <p:nvPr>
            <p:ph idx="1"/>
          </p:nvPr>
        </p:nvSpPr>
        <p:spPr>
          <a:xfrm>
            <a:off x="2589212" y="1596980"/>
            <a:ext cx="8915400" cy="4314242"/>
          </a:xfrm>
        </p:spPr>
        <p:txBody>
          <a:bodyPr/>
          <a:lstStyle/>
          <a:p>
            <a:r>
              <a:rPr lang="en-US" dirty="0"/>
              <a:t> Rays emanating from the outer surface of a plate composed </a:t>
            </a:r>
            <a:r>
              <a:rPr lang="en-US" dirty="0" err="1"/>
              <a:t>ofany</a:t>
            </a:r>
            <a:r>
              <a:rPr lang="en-US" dirty="0"/>
              <a:t> material permeable by cathode rays, as </a:t>
            </a:r>
            <a:r>
              <a:rPr lang="en-US" dirty="0" err="1"/>
              <a:t>aluminium</a:t>
            </a:r>
            <a:r>
              <a:rPr lang="en-US" dirty="0"/>
              <a:t>, which forms </a:t>
            </a:r>
            <a:r>
              <a:rPr lang="en-US" dirty="0" err="1"/>
              <a:t>aportion</a:t>
            </a:r>
            <a:r>
              <a:rPr lang="en-US" dirty="0"/>
              <a:t> of a wall of a vacuum tube, or which is mounted within the tube </a:t>
            </a:r>
            <a:r>
              <a:rPr lang="en-US" dirty="0" err="1"/>
              <a:t>andexposed</a:t>
            </a:r>
            <a:r>
              <a:rPr lang="en-US" dirty="0"/>
              <a:t> to radiation from the cathode. Lenard rays are similar in all </a:t>
            </a:r>
            <a:r>
              <a:rPr lang="en-US" dirty="0" smtClean="0"/>
              <a:t>their</a:t>
            </a:r>
            <a:r>
              <a:rPr lang="tr-TR" dirty="0" smtClean="0"/>
              <a:t> </a:t>
            </a:r>
            <a:r>
              <a:rPr lang="en-US" dirty="0" smtClean="0"/>
              <a:t>known</a:t>
            </a:r>
            <a:r>
              <a:rPr lang="en-US" dirty="0"/>
              <a:t> properties to cathode rays. So called from the German </a:t>
            </a:r>
            <a:r>
              <a:rPr lang="en-US" dirty="0" smtClean="0"/>
              <a:t>physicist</a:t>
            </a:r>
            <a:r>
              <a:rPr lang="tr-TR" dirty="0" smtClean="0"/>
              <a:t> </a:t>
            </a:r>
            <a:r>
              <a:rPr lang="en-US" dirty="0" smtClean="0"/>
              <a:t>Philipp</a:t>
            </a:r>
            <a:r>
              <a:rPr lang="en-US" dirty="0"/>
              <a:t> Lenard (b. 1862), who first described them</a:t>
            </a:r>
            <a:r>
              <a:rPr lang="en-US" dirty="0" smtClean="0"/>
              <a:t>.</a:t>
            </a:r>
            <a:endParaRPr lang="tr-TR" dirty="0" smtClean="0"/>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2293" y="3528810"/>
            <a:ext cx="7611413" cy="2794717"/>
          </a:xfrm>
          <a:prstGeom prst="rect">
            <a:avLst/>
          </a:prstGeom>
        </p:spPr>
      </p:pic>
    </p:spTree>
    <p:extLst>
      <p:ext uri="{BB962C8B-B14F-4D97-AF65-F5344CB8AC3E}">
        <p14:creationId xmlns:p14="http://schemas.microsoft.com/office/powerpoint/2010/main" val="177480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Arial Black" panose="020B0A04020102020204" pitchFamily="34" charset="0"/>
              </a:rPr>
              <a:t>What</a:t>
            </a:r>
            <a:r>
              <a:rPr lang="tr-TR" dirty="0" smtClean="0">
                <a:latin typeface="Arial Black" panose="020B0A04020102020204" pitchFamily="34" charset="0"/>
              </a:rPr>
              <a:t> </a:t>
            </a:r>
            <a:r>
              <a:rPr lang="tr-TR" dirty="0" err="1" smtClean="0">
                <a:latin typeface="Arial Black" panose="020B0A04020102020204" pitchFamily="34" charset="0"/>
              </a:rPr>
              <a:t>are</a:t>
            </a:r>
            <a:r>
              <a:rPr lang="tr-TR" dirty="0" smtClean="0">
                <a:latin typeface="Arial Black" panose="020B0A04020102020204" pitchFamily="34" charset="0"/>
              </a:rPr>
              <a:t> </a:t>
            </a:r>
            <a:r>
              <a:rPr lang="tr-TR" dirty="0" err="1" smtClean="0">
                <a:latin typeface="Arial Black" panose="020B0A04020102020204" pitchFamily="34" charset="0"/>
              </a:rPr>
              <a:t>Cosmic</a:t>
            </a:r>
            <a:r>
              <a:rPr lang="tr-TR" dirty="0" smtClean="0">
                <a:latin typeface="Arial Black" panose="020B0A04020102020204" pitchFamily="34" charset="0"/>
              </a:rPr>
              <a:t> </a:t>
            </a:r>
            <a:r>
              <a:rPr lang="tr-TR" dirty="0" err="1" smtClean="0">
                <a:latin typeface="Arial Black" panose="020B0A04020102020204" pitchFamily="34" charset="0"/>
              </a:rPr>
              <a:t>Rays</a:t>
            </a:r>
            <a:r>
              <a:rPr lang="tr-TR" dirty="0" smtClean="0">
                <a:latin typeface="Arial Black" panose="020B0A04020102020204" pitchFamily="34" charset="0"/>
              </a:rPr>
              <a:t> ?</a:t>
            </a:r>
            <a:endParaRPr lang="tr-TR" dirty="0">
              <a:latin typeface="Arial Black" panose="020B0A04020102020204" pitchFamily="34" charset="0"/>
            </a:endParaRPr>
          </a:p>
        </p:txBody>
      </p:sp>
      <p:sp>
        <p:nvSpPr>
          <p:cNvPr id="3" name="İçerik Yer Tutucusu 2"/>
          <p:cNvSpPr>
            <a:spLocks noGrp="1"/>
          </p:cNvSpPr>
          <p:nvPr>
            <p:ph idx="1"/>
          </p:nvPr>
        </p:nvSpPr>
        <p:spPr>
          <a:xfrm>
            <a:off x="2589212" y="1515414"/>
            <a:ext cx="8164647" cy="944451"/>
          </a:xfrm>
        </p:spPr>
        <p:txBody>
          <a:bodyPr/>
          <a:lstStyle/>
          <a:p>
            <a:r>
              <a:rPr lang="en-US" dirty="0"/>
              <a:t>Cosmic rays are immensely high-energy </a:t>
            </a:r>
            <a:r>
              <a:rPr lang="en-US" dirty="0" smtClean="0"/>
              <a:t>radiation</a:t>
            </a:r>
            <a:r>
              <a:rPr lang="tr-TR" dirty="0"/>
              <a:t>,</a:t>
            </a:r>
            <a:r>
              <a:rPr lang="en-US" dirty="0" smtClean="0"/>
              <a:t> </a:t>
            </a:r>
            <a:r>
              <a:rPr lang="en-US" dirty="0"/>
              <a:t>mainly originating outside the Solar </a:t>
            </a:r>
            <a:r>
              <a:rPr lang="en-US" dirty="0" err="1" smtClean="0"/>
              <a:t>Syst</a:t>
            </a:r>
            <a:r>
              <a:rPr lang="tr-TR" dirty="0" smtClean="0"/>
              <a:t>e</a:t>
            </a:r>
            <a:r>
              <a:rPr lang="en-US" dirty="0" smtClean="0"/>
              <a:t>m</a:t>
            </a:r>
            <a:r>
              <a:rPr lang="tr-TR" dirty="0" smtClean="0"/>
              <a:t>.</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488" y="3070357"/>
            <a:ext cx="2562337" cy="2851051"/>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4117" y="3070357"/>
            <a:ext cx="3890496" cy="2851051"/>
          </a:xfrm>
          <a:prstGeom prst="rect">
            <a:avLst/>
          </a:prstGeom>
        </p:spPr>
      </p:pic>
      <p:pic>
        <p:nvPicPr>
          <p:cNvPr id="6" name="Resi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3769" y="3070358"/>
            <a:ext cx="3991470" cy="2851050"/>
          </a:xfrm>
          <a:prstGeom prst="rect">
            <a:avLst/>
          </a:prstGeom>
        </p:spPr>
      </p:pic>
    </p:spTree>
    <p:extLst>
      <p:ext uri="{BB962C8B-B14F-4D97-AF65-F5344CB8AC3E}">
        <p14:creationId xmlns:p14="http://schemas.microsoft.com/office/powerpoint/2010/main" val="1903156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err="1" smtClean="0"/>
              <a:t>Primary</a:t>
            </a:r>
            <a:r>
              <a:rPr lang="tr-TR" b="1" dirty="0" smtClean="0"/>
              <a:t> </a:t>
            </a:r>
            <a:r>
              <a:rPr lang="tr-TR" b="1" dirty="0" err="1" smtClean="0"/>
              <a:t>and</a:t>
            </a:r>
            <a:r>
              <a:rPr lang="tr-TR" b="1" dirty="0" smtClean="0"/>
              <a:t> </a:t>
            </a:r>
            <a:r>
              <a:rPr lang="tr-TR" b="1" dirty="0" err="1" smtClean="0"/>
              <a:t>Secondary</a:t>
            </a:r>
            <a:r>
              <a:rPr lang="tr-TR" b="1" dirty="0" smtClean="0"/>
              <a:t> </a:t>
            </a:r>
            <a:r>
              <a:rPr lang="tr-TR" b="1" dirty="0" err="1" smtClean="0"/>
              <a:t>Cosmic</a:t>
            </a:r>
            <a:r>
              <a:rPr lang="tr-TR" b="1" dirty="0" smtClean="0"/>
              <a:t> </a:t>
            </a:r>
            <a:r>
              <a:rPr lang="tr-TR" b="1" dirty="0" err="1" smtClean="0"/>
              <a:t>Rays</a:t>
            </a:r>
            <a:endParaRPr lang="tr-TR" b="1" dirty="0"/>
          </a:p>
        </p:txBody>
      </p:sp>
      <p:sp>
        <p:nvSpPr>
          <p:cNvPr id="3" name="İçerik Yer Tutucusu 2"/>
          <p:cNvSpPr>
            <a:spLocks noGrp="1"/>
          </p:cNvSpPr>
          <p:nvPr>
            <p:ph idx="1"/>
          </p:nvPr>
        </p:nvSpPr>
        <p:spPr/>
        <p:txBody>
          <a:bodyPr/>
          <a:lstStyle/>
          <a:p>
            <a:r>
              <a:rPr lang="en-US" dirty="0"/>
              <a:t>Primary cosmic rays primarily originate from outside the Solar </a:t>
            </a:r>
            <a:r>
              <a:rPr lang="en-US" dirty="0" smtClean="0"/>
              <a:t>System</a:t>
            </a:r>
            <a:r>
              <a:rPr lang="tr-TR" dirty="0"/>
              <a:t> </a:t>
            </a:r>
            <a:r>
              <a:rPr lang="en-US" dirty="0" smtClean="0"/>
              <a:t>and </a:t>
            </a:r>
            <a:r>
              <a:rPr lang="en-US" dirty="0"/>
              <a:t>sometimes even the Milky </a:t>
            </a:r>
            <a:r>
              <a:rPr lang="en-US" dirty="0" smtClean="0"/>
              <a:t>Way</a:t>
            </a:r>
            <a:r>
              <a:rPr lang="tr-TR" dirty="0" smtClean="0"/>
              <a:t>.</a:t>
            </a:r>
          </a:p>
          <a:p>
            <a:r>
              <a:rPr lang="tr-TR" dirty="0" err="1"/>
              <a:t>Secondary</a:t>
            </a:r>
            <a:r>
              <a:rPr lang="tr-TR" dirty="0"/>
              <a:t> </a:t>
            </a:r>
            <a:r>
              <a:rPr lang="en-US" dirty="0"/>
              <a:t>cosmic rays enter the Earth's atmosphere</a:t>
            </a:r>
            <a:r>
              <a:rPr lang="tr-TR" dirty="0"/>
              <a:t> </a:t>
            </a:r>
            <a:r>
              <a:rPr lang="en-US" dirty="0"/>
              <a:t>they collide with molecules, mainly oxygen and nitrogen.</a:t>
            </a:r>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3066" y="3734872"/>
            <a:ext cx="3449566" cy="2702613"/>
          </a:xfrm>
          <a:prstGeom prst="rect">
            <a:avLst/>
          </a:prstGeom>
        </p:spPr>
      </p:pic>
    </p:spTree>
    <p:extLst>
      <p:ext uri="{BB962C8B-B14F-4D97-AF65-F5344CB8AC3E}">
        <p14:creationId xmlns:p14="http://schemas.microsoft.com/office/powerpoint/2010/main" val="384322912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162</TotalTime>
  <Words>219</Words>
  <Application>Microsoft Office PowerPoint</Application>
  <PresentationFormat>Geniş ekran</PresentationFormat>
  <Paragraphs>37</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Arial Black</vt:lpstr>
      <vt:lpstr>Century Gothic</vt:lpstr>
      <vt:lpstr>Wingdings 3</vt:lpstr>
      <vt:lpstr>Duman</vt:lpstr>
      <vt:lpstr>NIKOLA TESLA’S RADIATIONS AND THE COSMIC RAYS</vt:lpstr>
      <vt:lpstr>Who is Tesla?</vt:lpstr>
      <vt:lpstr>PowerPoint Sunusu</vt:lpstr>
      <vt:lpstr>Radiant Energy </vt:lpstr>
      <vt:lpstr>EXPERIMENTS WITH ALTERNATE CURRENTS OF HIGH POTENTIAL AND HIGH FREQUENCY </vt:lpstr>
      <vt:lpstr>EXPERIMENTS WITH ALTERNATE CURRENTS OF HIGH POTENTIAL AND HIGH FREQUENCY</vt:lpstr>
      <vt:lpstr>Lenard Rays </vt:lpstr>
      <vt:lpstr>What are Cosmic Rays ?</vt:lpstr>
      <vt:lpstr>Primary and Secondary Cosmic Rays</vt:lpstr>
      <vt:lpstr>Primary and Secondary Cosmic Rays</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Tesla ?</dc:title>
  <dc:creator>Burak Dagdelen</dc:creator>
  <cp:lastModifiedBy>Burak Dagdelen</cp:lastModifiedBy>
  <cp:revision>15</cp:revision>
  <dcterms:created xsi:type="dcterms:W3CDTF">2014-11-25T15:41:37Z</dcterms:created>
  <dcterms:modified xsi:type="dcterms:W3CDTF">2014-11-25T18:24:22Z</dcterms:modified>
</cp:coreProperties>
</file>