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44BF4-90EC-478A-B58D-5BBFCC13A820}" type="datetimeFigureOut">
              <a:rPr lang="tr-TR" smtClean="0"/>
              <a:pPr/>
              <a:t>5.5.2014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C35E4-9795-4A0E-8A69-5D6DDF5A11C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D6C35E4-9795-4A0E-8A69-5D6DDF5A11C1}" type="slidenum">
              <a:rPr lang="tr-TR" smtClean="0"/>
              <a:pPr/>
              <a:t>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5.5.2014</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5.5.2014</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5.5.2014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5.5.2014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5.5.2014</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5.5.2014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5.5.2014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5.5.2014</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5.5.2014</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5.5.2014</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00306"/>
            <a:ext cx="9144000" cy="1569660"/>
          </a:xfrm>
          <a:prstGeom prst="rect">
            <a:avLst/>
          </a:prstGeom>
          <a:noFill/>
        </p:spPr>
        <p:txBody>
          <a:bodyPr wrap="square" rtlCol="0">
            <a:spAutoFit/>
          </a:bodyPr>
          <a:lstStyle/>
          <a:p>
            <a:pPr algn="ctr"/>
            <a:r>
              <a:rPr lang="tr-TR" sz="4800" dirty="0" smtClean="0">
                <a:latin typeface="Algerian" pitchFamily="82" charset="0"/>
              </a:rPr>
              <a:t>ARAŞTIRMA VE SUNUM DERSİ FİNAL SUNUMU</a:t>
            </a:r>
            <a:endParaRPr lang="tr-TR" sz="4800"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28596" y="571480"/>
            <a:ext cx="5786478" cy="5416868"/>
          </a:xfrm>
          <a:prstGeom prst="rect">
            <a:avLst/>
          </a:prstGeom>
          <a:noFill/>
        </p:spPr>
        <p:txBody>
          <a:bodyPr wrap="square" rtlCol="0">
            <a:spAutoFit/>
          </a:bodyPr>
          <a:lstStyle/>
          <a:p>
            <a:r>
              <a:rPr lang="tr-TR" sz="2000" dirty="0" smtClean="0">
                <a:latin typeface="Algerian" pitchFamily="82" charset="0"/>
              </a:rPr>
              <a:t>Balık Geçidindeki Su Debisi ve Akıntı </a:t>
            </a:r>
            <a:r>
              <a:rPr lang="tr-TR" sz="2000" dirty="0" smtClean="0">
                <a:latin typeface="Algerian" pitchFamily="82" charset="0"/>
              </a:rPr>
              <a:t>Şartları</a:t>
            </a:r>
          </a:p>
          <a:p>
            <a:endParaRPr lang="tr-TR" dirty="0" smtClean="0"/>
          </a:p>
          <a:p>
            <a:r>
              <a:rPr lang="tr-TR" dirty="0" smtClean="0"/>
              <a:t>Özellikle suyun az olduğu dönemlerde göçmen</a:t>
            </a:r>
          </a:p>
          <a:p>
            <a:r>
              <a:rPr lang="tr-TR" dirty="0" smtClean="0"/>
              <a:t>canlıların engelsiz geçişine imkan tanımak için tahsis</a:t>
            </a:r>
          </a:p>
          <a:p>
            <a:r>
              <a:rPr lang="tr-TR" dirty="0" smtClean="0"/>
              <a:t>edilen debinin tamamı balık geçinden bırakılmalıdır.</a:t>
            </a:r>
          </a:p>
          <a:p>
            <a:r>
              <a:rPr lang="tr-TR" dirty="0" smtClean="0"/>
              <a:t>Eğer; balık geçidinde kullanılan su, mevcut veya</a:t>
            </a:r>
          </a:p>
          <a:p>
            <a:r>
              <a:rPr lang="tr-TR" dirty="0" smtClean="0"/>
              <a:t>planlanan balık geçidinin doğru bir şekilde çalışması</a:t>
            </a:r>
          </a:p>
          <a:p>
            <a:r>
              <a:rPr lang="tr-TR" dirty="0" smtClean="0"/>
              <a:t>için gerekenden fazla düzeydeyse, genişliği daha fazla</a:t>
            </a:r>
          </a:p>
          <a:p>
            <a:r>
              <a:rPr lang="tr-TR" dirty="0" smtClean="0"/>
              <a:t>olan kayalık rampa gibi farklı tasarımlar</a:t>
            </a:r>
          </a:p>
          <a:p>
            <a:r>
              <a:rPr lang="tr-TR" dirty="0" smtClean="0"/>
              <a:t>değerlendirilmelidir. Debiyi artırmak maksadıyla, balık</a:t>
            </a:r>
          </a:p>
          <a:p>
            <a:r>
              <a:rPr lang="tr-TR" dirty="0" smtClean="0"/>
              <a:t>geçidinin olduğu nehirden alınmayan diğer suların</a:t>
            </a:r>
          </a:p>
          <a:p>
            <a:r>
              <a:rPr lang="tr-TR" dirty="0" smtClean="0"/>
              <a:t>kullanımından kaçınılmalıdır. Fizikokimyasal özellikleri</a:t>
            </a:r>
          </a:p>
          <a:p>
            <a:r>
              <a:rPr lang="tr-TR" dirty="0" smtClean="0"/>
              <a:t>birbirinden farklı olan suların karıştırılması, balıkların</a:t>
            </a:r>
          </a:p>
          <a:p>
            <a:r>
              <a:rPr lang="tr-TR" dirty="0" smtClean="0"/>
              <a:t>oldukça hassas olan kokuyla yön bulma kabiliyetleri</a:t>
            </a:r>
          </a:p>
          <a:p>
            <a:r>
              <a:rPr lang="tr-TR" dirty="0" smtClean="0"/>
              <a:t>üzerinde olumsuz etki yapar ve göçe devam etme</a:t>
            </a:r>
          </a:p>
          <a:p>
            <a:r>
              <a:rPr lang="tr-TR" dirty="0" smtClean="0"/>
              <a:t>dürtülerini azaltır. Tüm su canlılarının balık geçidinden</a:t>
            </a:r>
          </a:p>
          <a:p>
            <a:r>
              <a:rPr lang="tr-TR" dirty="0" smtClean="0"/>
              <a:t>göç edebilmesi için, geçitteki türbülans oldukça </a:t>
            </a:r>
            <a:r>
              <a:rPr lang="tr-TR" dirty="0" smtClean="0"/>
              <a:t>düşüktür.</a:t>
            </a:r>
            <a:endParaRPr lang="tr-TR" dirty="0"/>
          </a:p>
        </p:txBody>
      </p:sp>
      <p:pic>
        <p:nvPicPr>
          <p:cNvPr id="4" name="3 Resim" descr="goc-edemeyen-tatli-su-baliklari-yok-oluyor_835645_340_226.jpg"/>
          <p:cNvPicPr>
            <a:picLocks noChangeAspect="1"/>
          </p:cNvPicPr>
          <p:nvPr/>
        </p:nvPicPr>
        <p:blipFill>
          <a:blip r:embed="rId2"/>
          <a:stretch>
            <a:fillRect/>
          </a:stretch>
        </p:blipFill>
        <p:spPr>
          <a:xfrm>
            <a:off x="6143636" y="1428736"/>
            <a:ext cx="2738434" cy="43577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28596" y="500042"/>
            <a:ext cx="8358246" cy="5909310"/>
          </a:xfrm>
          <a:prstGeom prst="rect">
            <a:avLst/>
          </a:prstGeom>
          <a:noFill/>
        </p:spPr>
        <p:txBody>
          <a:bodyPr wrap="square" rtlCol="0">
            <a:spAutoFit/>
          </a:bodyPr>
          <a:lstStyle/>
          <a:p>
            <a:r>
              <a:rPr lang="tr-TR" sz="2000" dirty="0" smtClean="0">
                <a:latin typeface="Algerian" pitchFamily="82" charset="0"/>
              </a:rPr>
              <a:t>Telafi Suyu </a:t>
            </a:r>
            <a:endParaRPr lang="tr-TR" sz="2000" dirty="0" smtClean="0">
              <a:latin typeface="Algerian" pitchFamily="82" charset="0"/>
            </a:endParaRPr>
          </a:p>
          <a:p>
            <a:endParaRPr lang="tr-TR" dirty="0" smtClean="0"/>
          </a:p>
          <a:p>
            <a:r>
              <a:rPr lang="tr-TR" dirty="0" smtClean="0"/>
              <a:t>Akarsu üzerine kurulan santrallerde </a:t>
            </a:r>
          </a:p>
          <a:p>
            <a:r>
              <a:rPr lang="tr-TR" dirty="0" smtClean="0"/>
              <a:t>elektrik enerjisi üretebilmek için regülatörlerin </a:t>
            </a:r>
          </a:p>
          <a:p>
            <a:r>
              <a:rPr lang="tr-TR" dirty="0" smtClean="0"/>
              <a:t>bulunduğu sahadan santral binasının </a:t>
            </a:r>
          </a:p>
          <a:p>
            <a:r>
              <a:rPr lang="tr-TR" dirty="0" smtClean="0"/>
              <a:t>bulunduğu sahaya su iletimi kanallar veya cebri </a:t>
            </a:r>
          </a:p>
          <a:p>
            <a:r>
              <a:rPr lang="tr-TR" dirty="0" smtClean="0"/>
              <a:t>borular </a:t>
            </a:r>
            <a:r>
              <a:rPr lang="tr-TR" dirty="0" smtClean="0"/>
              <a:t> vasıtasıyla </a:t>
            </a:r>
            <a:r>
              <a:rPr lang="tr-TR" dirty="0" smtClean="0"/>
              <a:t>yapılmaktadır. </a:t>
            </a:r>
          </a:p>
          <a:p>
            <a:r>
              <a:rPr lang="tr-TR" dirty="0" smtClean="0"/>
              <a:t>1. Regülatörle santral arasında kalan doğal </a:t>
            </a:r>
          </a:p>
          <a:p>
            <a:r>
              <a:rPr lang="tr-TR" dirty="0" smtClean="0"/>
              <a:t>dere yatağında sucul hayatın devamlılığı </a:t>
            </a:r>
          </a:p>
          <a:p>
            <a:r>
              <a:rPr lang="tr-TR" dirty="0" smtClean="0"/>
              <a:t>açısından bırakılan telafi suyu canlıların </a:t>
            </a:r>
          </a:p>
          <a:p>
            <a:r>
              <a:rPr lang="tr-TR" dirty="0" smtClean="0"/>
              <a:t>biyolojik olarak ihtiyaç duyabileceği minimum </a:t>
            </a:r>
          </a:p>
          <a:p>
            <a:r>
              <a:rPr lang="tr-TR" dirty="0" smtClean="0"/>
              <a:t>miktarda bırakılması gerektiği, </a:t>
            </a:r>
          </a:p>
          <a:p>
            <a:r>
              <a:rPr lang="tr-TR" dirty="0" smtClean="0"/>
              <a:t>2. Bu miktarın regülatörün alt kısımlarındaki </a:t>
            </a:r>
          </a:p>
          <a:p>
            <a:r>
              <a:rPr lang="tr-TR" dirty="0" smtClean="0"/>
              <a:t>toplam balık stoku ve su canlılarının miktarı ile </a:t>
            </a:r>
          </a:p>
          <a:p>
            <a:r>
              <a:rPr lang="tr-TR" dirty="0" smtClean="0"/>
              <a:t>yakından ilişkili olduğu, </a:t>
            </a:r>
          </a:p>
          <a:p>
            <a:r>
              <a:rPr lang="tr-TR" dirty="0" smtClean="0"/>
              <a:t>3. Suyun az verilmesi durumunda balıklar derin </a:t>
            </a:r>
          </a:p>
          <a:p>
            <a:r>
              <a:rPr lang="tr-TR" dirty="0" smtClean="0"/>
              <a:t>ve havuz oluşturmuş alanlarda toplanacağı, </a:t>
            </a:r>
          </a:p>
          <a:p>
            <a:r>
              <a:rPr lang="tr-TR" dirty="0" smtClean="0"/>
              <a:t>4. Toplam balık stokunun fazla olması bu küçük </a:t>
            </a:r>
          </a:p>
          <a:p>
            <a:r>
              <a:rPr lang="tr-TR" dirty="0" smtClean="0"/>
              <a:t>havuz sistemlerinin taşıyamayacağı miktarda </a:t>
            </a:r>
          </a:p>
          <a:p>
            <a:r>
              <a:rPr lang="tr-TR" dirty="0" smtClean="0"/>
              <a:t>olursa toplu balık ölümleri meydana </a:t>
            </a:r>
          </a:p>
          <a:p>
            <a:r>
              <a:rPr lang="tr-TR" dirty="0" smtClean="0"/>
              <a:t>gelebileceği araştırılmıştır.</a:t>
            </a:r>
            <a:endParaRPr lang="tr-TR" dirty="0"/>
          </a:p>
        </p:txBody>
      </p:sp>
      <p:pic>
        <p:nvPicPr>
          <p:cNvPr id="3" name="2 Resim" descr="558911_219338731526942_2083280521_n.jpg"/>
          <p:cNvPicPr>
            <a:picLocks noChangeAspect="1"/>
          </p:cNvPicPr>
          <p:nvPr/>
        </p:nvPicPr>
        <p:blipFill>
          <a:blip r:embed="rId2"/>
          <a:stretch>
            <a:fillRect/>
          </a:stretch>
        </p:blipFill>
        <p:spPr>
          <a:xfrm>
            <a:off x="5429256" y="1214422"/>
            <a:ext cx="3429024" cy="52864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57158" y="2786058"/>
            <a:ext cx="8358246" cy="1107996"/>
          </a:xfrm>
          <a:prstGeom prst="rect">
            <a:avLst/>
          </a:prstGeom>
          <a:noFill/>
        </p:spPr>
        <p:txBody>
          <a:bodyPr wrap="square" rtlCol="0">
            <a:spAutoFit/>
          </a:bodyPr>
          <a:lstStyle/>
          <a:p>
            <a:pPr algn="ctr"/>
            <a:r>
              <a:rPr lang="tr-TR" sz="6600" dirty="0" smtClean="0">
                <a:latin typeface="Algerian" pitchFamily="82" charset="0"/>
              </a:rPr>
              <a:t>TEŞEKKÜR EDERİZ</a:t>
            </a:r>
            <a:endParaRPr lang="tr-TR" sz="6600" dirty="0">
              <a:latin typeface="Algerian"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0" y="428604"/>
            <a:ext cx="9144000" cy="707886"/>
          </a:xfrm>
          <a:prstGeom prst="rect">
            <a:avLst/>
          </a:prstGeom>
          <a:noFill/>
        </p:spPr>
        <p:txBody>
          <a:bodyPr wrap="square" rtlCol="0">
            <a:spAutoFit/>
          </a:bodyPr>
          <a:lstStyle/>
          <a:p>
            <a:pPr algn="ctr"/>
            <a:r>
              <a:rPr lang="tr-TR" sz="4000" dirty="0" smtClean="0">
                <a:latin typeface="Algerian" pitchFamily="82" charset="0"/>
              </a:rPr>
              <a:t>HAZIRLAYANLAR</a:t>
            </a:r>
            <a:endParaRPr lang="tr-TR" sz="4000" dirty="0">
              <a:latin typeface="Algerian" pitchFamily="82" charset="0"/>
            </a:endParaRPr>
          </a:p>
        </p:txBody>
      </p:sp>
      <p:sp>
        <p:nvSpPr>
          <p:cNvPr id="4" name="3 Metin kutusu"/>
          <p:cNvSpPr txBox="1"/>
          <p:nvPr/>
        </p:nvSpPr>
        <p:spPr>
          <a:xfrm>
            <a:off x="0" y="1285860"/>
            <a:ext cx="9144000" cy="461665"/>
          </a:xfrm>
          <a:prstGeom prst="rect">
            <a:avLst/>
          </a:prstGeom>
          <a:noFill/>
        </p:spPr>
        <p:txBody>
          <a:bodyPr wrap="square" rtlCol="0">
            <a:spAutoFit/>
          </a:bodyPr>
          <a:lstStyle/>
          <a:p>
            <a:pPr algn="ctr"/>
            <a:r>
              <a:rPr lang="tr-TR" sz="2400" dirty="0" smtClean="0"/>
              <a:t>ADEM HELLAÇ                    2011010215002</a:t>
            </a:r>
            <a:endParaRPr lang="tr-TR" sz="2400" dirty="0"/>
          </a:p>
        </p:txBody>
      </p:sp>
      <p:sp>
        <p:nvSpPr>
          <p:cNvPr id="5" name="4 Metin kutusu"/>
          <p:cNvSpPr txBox="1"/>
          <p:nvPr/>
        </p:nvSpPr>
        <p:spPr>
          <a:xfrm>
            <a:off x="0" y="1643050"/>
            <a:ext cx="9144000" cy="461665"/>
          </a:xfrm>
          <a:prstGeom prst="rect">
            <a:avLst/>
          </a:prstGeom>
          <a:noFill/>
        </p:spPr>
        <p:txBody>
          <a:bodyPr wrap="square" rtlCol="0">
            <a:spAutoFit/>
          </a:bodyPr>
          <a:lstStyle/>
          <a:p>
            <a:pPr algn="ctr"/>
            <a:r>
              <a:rPr lang="tr-TR" sz="2400" dirty="0" smtClean="0"/>
              <a:t>UĞUR IRKAT                        2011010215024</a:t>
            </a:r>
            <a:endParaRPr lang="tr-TR" sz="2400" dirty="0"/>
          </a:p>
        </p:txBody>
      </p:sp>
      <p:sp>
        <p:nvSpPr>
          <p:cNvPr id="10" name="9 Metin kutusu"/>
          <p:cNvSpPr txBox="1"/>
          <p:nvPr/>
        </p:nvSpPr>
        <p:spPr>
          <a:xfrm>
            <a:off x="0" y="3143248"/>
            <a:ext cx="9144000" cy="830997"/>
          </a:xfrm>
          <a:prstGeom prst="rect">
            <a:avLst/>
          </a:prstGeom>
          <a:noFill/>
        </p:spPr>
        <p:txBody>
          <a:bodyPr wrap="square" rtlCol="0">
            <a:spAutoFit/>
          </a:bodyPr>
          <a:lstStyle/>
          <a:p>
            <a:pPr algn="ctr"/>
            <a:r>
              <a:rPr lang="tr-TR" sz="2400" dirty="0" smtClean="0"/>
              <a:t>NEHİR TİPİ HİDROELEKTRİK SANTRALLERİNİN SUCUL EKOSİSTEME ETKİSİ: TRABZON ÖRNEĞİ</a:t>
            </a:r>
            <a:endParaRPr lang="tr-TR" sz="2400" dirty="0"/>
          </a:p>
        </p:txBody>
      </p:sp>
      <p:sp>
        <p:nvSpPr>
          <p:cNvPr id="11" name="10 Metin kutusu"/>
          <p:cNvSpPr txBox="1"/>
          <p:nvPr/>
        </p:nvSpPr>
        <p:spPr>
          <a:xfrm>
            <a:off x="0" y="4071942"/>
            <a:ext cx="9144000" cy="461665"/>
          </a:xfrm>
          <a:prstGeom prst="rect">
            <a:avLst/>
          </a:prstGeom>
          <a:noFill/>
        </p:spPr>
        <p:txBody>
          <a:bodyPr wrap="square" rtlCol="0">
            <a:spAutoFit/>
          </a:bodyPr>
          <a:lstStyle/>
          <a:p>
            <a:pPr algn="ctr"/>
            <a:r>
              <a:rPr lang="tr-TR" sz="2400" dirty="0" smtClean="0"/>
              <a:t>Yayınlandığı Dergi: </a:t>
            </a:r>
            <a:r>
              <a:rPr lang="tr-TR" sz="2400" dirty="0" err="1" smtClean="0"/>
              <a:t>Journal</a:t>
            </a:r>
            <a:r>
              <a:rPr lang="tr-TR" sz="2400" dirty="0" smtClean="0"/>
              <a:t> of </a:t>
            </a:r>
            <a:r>
              <a:rPr lang="tr-TR" sz="2400" dirty="0" err="1" smtClean="0"/>
              <a:t>Fisheries</a:t>
            </a:r>
            <a:r>
              <a:rPr lang="tr-TR" sz="2400" dirty="0" smtClean="0"/>
              <a:t> </a:t>
            </a:r>
            <a:r>
              <a:rPr lang="tr-TR" sz="2400" dirty="0" err="1" smtClean="0"/>
              <a:t>Sciences</a:t>
            </a:r>
            <a:endParaRPr lang="tr-TR" sz="2400" dirty="0"/>
          </a:p>
        </p:txBody>
      </p:sp>
      <p:sp>
        <p:nvSpPr>
          <p:cNvPr id="12" name="11 Metin kutusu"/>
          <p:cNvSpPr txBox="1"/>
          <p:nvPr/>
        </p:nvSpPr>
        <p:spPr>
          <a:xfrm>
            <a:off x="0" y="4429132"/>
            <a:ext cx="9144000" cy="461665"/>
          </a:xfrm>
          <a:prstGeom prst="rect">
            <a:avLst/>
          </a:prstGeom>
          <a:noFill/>
        </p:spPr>
        <p:txBody>
          <a:bodyPr wrap="square" rtlCol="0">
            <a:spAutoFit/>
          </a:bodyPr>
          <a:lstStyle/>
          <a:p>
            <a:pPr algn="ctr"/>
            <a:r>
              <a:rPr lang="tr-TR" sz="2400" dirty="0" smtClean="0"/>
              <a:t>Yazarlar: Muharrem Aksungur, Orhan Ak, Atilla Özdemir </a:t>
            </a:r>
            <a:endParaRPr lang="tr-TR" sz="2400" dirty="0"/>
          </a:p>
        </p:txBody>
      </p:sp>
      <p:sp>
        <p:nvSpPr>
          <p:cNvPr id="13" name="12 Metin kutusu"/>
          <p:cNvSpPr txBox="1"/>
          <p:nvPr/>
        </p:nvSpPr>
        <p:spPr>
          <a:xfrm>
            <a:off x="0" y="4786322"/>
            <a:ext cx="9144000" cy="461665"/>
          </a:xfrm>
          <a:prstGeom prst="rect">
            <a:avLst/>
          </a:prstGeom>
          <a:noFill/>
        </p:spPr>
        <p:txBody>
          <a:bodyPr wrap="square" rtlCol="0">
            <a:spAutoFit/>
          </a:bodyPr>
          <a:lstStyle/>
          <a:p>
            <a:pPr algn="ctr"/>
            <a:r>
              <a:rPr lang="tr-TR" sz="2400" dirty="0" smtClean="0"/>
              <a:t>Yayınlama Yılı: 2011</a:t>
            </a:r>
            <a:endParaRPr lang="tr-TR" sz="2400" dirty="0"/>
          </a:p>
        </p:txBody>
      </p:sp>
      <p:sp>
        <p:nvSpPr>
          <p:cNvPr id="14" name="13 Metin kutusu"/>
          <p:cNvSpPr txBox="1"/>
          <p:nvPr/>
        </p:nvSpPr>
        <p:spPr>
          <a:xfrm>
            <a:off x="0" y="5143512"/>
            <a:ext cx="9144000" cy="461665"/>
          </a:xfrm>
          <a:prstGeom prst="rect">
            <a:avLst/>
          </a:prstGeom>
          <a:noFill/>
        </p:spPr>
        <p:txBody>
          <a:bodyPr wrap="square" rtlCol="0">
            <a:spAutoFit/>
          </a:bodyPr>
          <a:lstStyle/>
          <a:p>
            <a:pPr algn="ctr"/>
            <a:r>
              <a:rPr lang="tr-TR" sz="2400" dirty="0" smtClean="0"/>
              <a:t>Derleme bir  makaledir.</a:t>
            </a:r>
            <a:endParaRPr lang="tr-TR" sz="2400" dirty="0"/>
          </a:p>
        </p:txBody>
      </p:sp>
      <p:sp>
        <p:nvSpPr>
          <p:cNvPr id="15" name="14 Metin kutusu"/>
          <p:cNvSpPr txBox="1"/>
          <p:nvPr/>
        </p:nvSpPr>
        <p:spPr>
          <a:xfrm>
            <a:off x="0" y="5500702"/>
            <a:ext cx="9144000" cy="461665"/>
          </a:xfrm>
          <a:prstGeom prst="rect">
            <a:avLst/>
          </a:prstGeom>
          <a:noFill/>
        </p:spPr>
        <p:txBody>
          <a:bodyPr wrap="square" rtlCol="0">
            <a:spAutoFit/>
          </a:bodyPr>
          <a:lstStyle/>
          <a:p>
            <a:pPr algn="ctr"/>
            <a:r>
              <a:rPr lang="tr-TR" sz="2400" dirty="0" smtClean="0"/>
              <a:t>Alıntılanma Sayısı: 8</a:t>
            </a:r>
            <a:endParaRPr lang="tr-TR" sz="2400" dirty="0"/>
          </a:p>
        </p:txBody>
      </p:sp>
      <p:sp>
        <p:nvSpPr>
          <p:cNvPr id="16" name="15 Metin kutusu"/>
          <p:cNvSpPr txBox="1"/>
          <p:nvPr/>
        </p:nvSpPr>
        <p:spPr>
          <a:xfrm>
            <a:off x="0" y="5857892"/>
            <a:ext cx="9144000" cy="461665"/>
          </a:xfrm>
          <a:prstGeom prst="rect">
            <a:avLst/>
          </a:prstGeom>
          <a:noFill/>
        </p:spPr>
        <p:txBody>
          <a:bodyPr wrap="square" rtlCol="0">
            <a:spAutoFit/>
          </a:bodyPr>
          <a:lstStyle/>
          <a:p>
            <a:pPr algn="ctr"/>
            <a:r>
              <a:rPr lang="tr-TR" sz="2400" dirty="0" smtClean="0"/>
              <a:t>Bu makaleye </a:t>
            </a:r>
            <a:r>
              <a:rPr lang="tr-TR" sz="2400" dirty="0" err="1" smtClean="0"/>
              <a:t>googlescholar</a:t>
            </a:r>
            <a:r>
              <a:rPr lang="tr-TR" sz="2400" dirty="0" smtClean="0"/>
              <a:t> dan ulaşılmıştır.</a:t>
            </a:r>
            <a:endParaRPr lang="tr-TR" sz="2400" dirty="0"/>
          </a:p>
        </p:txBody>
      </p:sp>
      <p:sp>
        <p:nvSpPr>
          <p:cNvPr id="17" name="16 Metin kutusu"/>
          <p:cNvSpPr txBox="1"/>
          <p:nvPr/>
        </p:nvSpPr>
        <p:spPr>
          <a:xfrm>
            <a:off x="0" y="2357430"/>
            <a:ext cx="9144000" cy="584775"/>
          </a:xfrm>
          <a:prstGeom prst="rect">
            <a:avLst/>
          </a:prstGeom>
          <a:noFill/>
        </p:spPr>
        <p:txBody>
          <a:bodyPr wrap="square" rtlCol="0">
            <a:spAutoFit/>
          </a:bodyPr>
          <a:lstStyle/>
          <a:p>
            <a:pPr algn="ctr"/>
            <a:r>
              <a:rPr lang="tr-TR" sz="3200" dirty="0" smtClean="0">
                <a:latin typeface="Algerian" pitchFamily="82" charset="0"/>
              </a:rPr>
              <a:t>MAKALE</a:t>
            </a:r>
            <a:endParaRPr lang="tr-TR" sz="3200" dirty="0">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500042"/>
            <a:ext cx="8643966" cy="523220"/>
          </a:xfrm>
          <a:prstGeom prst="rect">
            <a:avLst/>
          </a:prstGeom>
          <a:noFill/>
        </p:spPr>
        <p:txBody>
          <a:bodyPr wrap="square" rtlCol="0">
            <a:spAutoFit/>
          </a:bodyPr>
          <a:lstStyle/>
          <a:p>
            <a:pPr algn="ctr"/>
            <a:r>
              <a:rPr lang="tr-TR" sz="2800" b="1" dirty="0" smtClean="0">
                <a:latin typeface="Algerian" pitchFamily="82" charset="0"/>
              </a:rPr>
              <a:t>Hidroelektrik Enerjisi Nedir?</a:t>
            </a:r>
            <a:endParaRPr lang="tr-TR" sz="2800" b="1" dirty="0">
              <a:latin typeface="Algerian" pitchFamily="82" charset="0"/>
            </a:endParaRPr>
          </a:p>
        </p:txBody>
      </p:sp>
      <p:sp>
        <p:nvSpPr>
          <p:cNvPr id="4" name="3 Metin kutusu"/>
          <p:cNvSpPr txBox="1"/>
          <p:nvPr/>
        </p:nvSpPr>
        <p:spPr>
          <a:xfrm>
            <a:off x="285720" y="1357298"/>
            <a:ext cx="8582084" cy="2031325"/>
          </a:xfrm>
          <a:prstGeom prst="rect">
            <a:avLst/>
          </a:prstGeom>
          <a:noFill/>
        </p:spPr>
        <p:txBody>
          <a:bodyPr wrap="square" rtlCol="0">
            <a:spAutoFit/>
          </a:bodyPr>
          <a:lstStyle/>
          <a:p>
            <a:pPr algn="just"/>
            <a:r>
              <a:rPr lang="tr-TR" b="1" dirty="0" smtClean="0"/>
              <a:t>Hidroelektrik santraller (HES) akan suyun gücünü elektriğe dönüştürürler. Akan su içindeki enerji miktarını suyun akış veya düşüş hızı tayin eder. Büyük bir nehirde akan su büyük miktarda enerji taşımaktadır. Ya da su çok yüksek bir noktadan düşürüldüğünde de yine yüksek miktarda enerji elde edilir. Her iki yolla da kanal yada borular içine alınan su, türbinlere doğru akar, elektrik üretimi için pervane gibi kolları olan türbinlerin dönmesini sağlar. Türbinler jeneratörlere bağlıdır ve mekanik enerjiyi elektrik enerjisine dönüştürürler.</a:t>
            </a:r>
            <a:endParaRPr lang="tr-TR" b="1" dirty="0"/>
          </a:p>
        </p:txBody>
      </p:sp>
      <p:pic>
        <p:nvPicPr>
          <p:cNvPr id="6" name="5 Resim" descr="2fd50c83282047d6882e398356618627.jpg"/>
          <p:cNvPicPr>
            <a:picLocks noChangeAspect="1"/>
          </p:cNvPicPr>
          <p:nvPr/>
        </p:nvPicPr>
        <p:blipFill>
          <a:blip r:embed="rId3"/>
          <a:stretch>
            <a:fillRect/>
          </a:stretch>
        </p:blipFill>
        <p:spPr>
          <a:xfrm>
            <a:off x="357158" y="3643314"/>
            <a:ext cx="8429684" cy="29289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28596" y="500042"/>
            <a:ext cx="8143932" cy="1384995"/>
          </a:xfrm>
          <a:prstGeom prst="rect">
            <a:avLst/>
          </a:prstGeom>
          <a:noFill/>
        </p:spPr>
        <p:txBody>
          <a:bodyPr wrap="square" rtlCol="0">
            <a:spAutoFit/>
          </a:bodyPr>
          <a:lstStyle/>
          <a:p>
            <a:r>
              <a:rPr lang="tr-TR" sz="2800" b="1" dirty="0" smtClean="0">
                <a:latin typeface="Algerian" pitchFamily="82" charset="0"/>
              </a:rPr>
              <a:t>Depolama Yapılarına Göre:</a:t>
            </a:r>
            <a:r>
              <a:rPr lang="tr-TR" sz="2800" dirty="0" smtClean="0">
                <a:latin typeface="Algerian" pitchFamily="82" charset="0"/>
              </a:rPr>
              <a:t/>
            </a:r>
            <a:br>
              <a:rPr lang="tr-TR" sz="2800" dirty="0" smtClean="0">
                <a:latin typeface="Algerian" pitchFamily="82" charset="0"/>
              </a:rPr>
            </a:br>
            <a:r>
              <a:rPr lang="tr-TR" sz="2800" dirty="0" smtClean="0">
                <a:latin typeface="Algerian" pitchFamily="82" charset="0"/>
              </a:rPr>
              <a:t>• Depolamalı(rezervuarlı) </a:t>
            </a:r>
            <a:r>
              <a:rPr lang="tr-TR" sz="2800" dirty="0" err="1" smtClean="0">
                <a:latin typeface="Algerian" pitchFamily="82" charset="0"/>
              </a:rPr>
              <a:t>HES’ler</a:t>
            </a:r>
            <a:r>
              <a:rPr lang="tr-TR" sz="2800" dirty="0" smtClean="0">
                <a:latin typeface="Algerian" pitchFamily="82" charset="0"/>
              </a:rPr>
              <a:t/>
            </a:r>
            <a:br>
              <a:rPr lang="tr-TR" sz="2800" dirty="0" smtClean="0">
                <a:latin typeface="Algerian" pitchFamily="82" charset="0"/>
              </a:rPr>
            </a:br>
            <a:r>
              <a:rPr lang="tr-TR" sz="2800" dirty="0" smtClean="0">
                <a:latin typeface="Algerian" pitchFamily="82" charset="0"/>
              </a:rPr>
              <a:t>• Nehir Tipi(regülatör) </a:t>
            </a:r>
            <a:r>
              <a:rPr lang="tr-TR" sz="2800" dirty="0" err="1" smtClean="0">
                <a:latin typeface="Algerian" pitchFamily="82" charset="0"/>
              </a:rPr>
              <a:t>HES’ler</a:t>
            </a:r>
            <a:endParaRPr lang="tr-TR" sz="2800" dirty="0">
              <a:latin typeface="Algerian" pitchFamily="82" charset="0"/>
            </a:endParaRPr>
          </a:p>
        </p:txBody>
      </p:sp>
      <p:pic>
        <p:nvPicPr>
          <p:cNvPr id="3" name="2 Resim" descr="hes28.jpg"/>
          <p:cNvPicPr>
            <a:picLocks noChangeAspect="1"/>
          </p:cNvPicPr>
          <p:nvPr/>
        </p:nvPicPr>
        <p:blipFill>
          <a:blip r:embed="rId2"/>
          <a:stretch>
            <a:fillRect/>
          </a:stretch>
        </p:blipFill>
        <p:spPr>
          <a:xfrm>
            <a:off x="4714876" y="2143116"/>
            <a:ext cx="4000528" cy="4071966"/>
          </a:xfrm>
          <a:prstGeom prst="rect">
            <a:avLst/>
          </a:prstGeom>
        </p:spPr>
      </p:pic>
      <p:pic>
        <p:nvPicPr>
          <p:cNvPr id="4" name="3 Resim" descr="h_ne_15.PNG"/>
          <p:cNvPicPr>
            <a:picLocks noChangeAspect="1"/>
          </p:cNvPicPr>
          <p:nvPr/>
        </p:nvPicPr>
        <p:blipFill>
          <a:blip r:embed="rId3"/>
          <a:stretch>
            <a:fillRect/>
          </a:stretch>
        </p:blipFill>
        <p:spPr>
          <a:xfrm>
            <a:off x="285720" y="2143116"/>
            <a:ext cx="4429156" cy="406349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57158" y="428604"/>
            <a:ext cx="8429684" cy="2308324"/>
          </a:xfrm>
          <a:prstGeom prst="rect">
            <a:avLst/>
          </a:prstGeom>
          <a:noFill/>
        </p:spPr>
        <p:txBody>
          <a:bodyPr wrap="square" rtlCol="0">
            <a:spAutoFit/>
          </a:bodyPr>
          <a:lstStyle/>
          <a:p>
            <a:r>
              <a:rPr lang="tr-TR" dirty="0" smtClean="0"/>
              <a:t>Nehir Tipi Hidroelektrik Santralleri </a:t>
            </a:r>
          </a:p>
          <a:p>
            <a:endParaRPr lang="tr-TR" dirty="0" smtClean="0"/>
          </a:p>
          <a:p>
            <a:r>
              <a:rPr lang="tr-TR" dirty="0" smtClean="0"/>
              <a:t>Hidroelektrik enerji kaynakları; temiz ve yenilenebilir olmaları, yerli doğal kaynak kullanılmaları, işletme ve bakım giderlerinin düşük olmaları, fiziki ömürlerinin uzun oluşu gibi nedenlerle kömür, doğal gaz ve petrol gibi fosil yakıtlardan üretilen enerjiye göre daha çok yenilenebilir ve çevreyle dost enerji kaynaklarıdır. Bu tip santraller genel itibariyle regülatör, 	, su iletim kanalı ve yolu, yükleme havuzu, cebri boru, santral binası ve şalt sahasından oluşmaktadır.</a:t>
            </a:r>
            <a:endParaRPr lang="tr-TR" dirty="0"/>
          </a:p>
        </p:txBody>
      </p:sp>
      <p:pic>
        <p:nvPicPr>
          <p:cNvPr id="3" name="2 Resim" descr="111.jpg"/>
          <p:cNvPicPr>
            <a:picLocks noChangeAspect="1"/>
          </p:cNvPicPr>
          <p:nvPr/>
        </p:nvPicPr>
        <p:blipFill>
          <a:blip r:embed="rId2"/>
          <a:stretch>
            <a:fillRect/>
          </a:stretch>
        </p:blipFill>
        <p:spPr>
          <a:xfrm>
            <a:off x="500034" y="2857496"/>
            <a:ext cx="3929090" cy="3500462"/>
          </a:xfrm>
          <a:prstGeom prst="rect">
            <a:avLst/>
          </a:prstGeom>
        </p:spPr>
      </p:pic>
      <p:pic>
        <p:nvPicPr>
          <p:cNvPr id="4" name="3 Resim" descr="2222.jpg"/>
          <p:cNvPicPr>
            <a:picLocks noChangeAspect="1"/>
          </p:cNvPicPr>
          <p:nvPr/>
        </p:nvPicPr>
        <p:blipFill>
          <a:blip r:embed="rId3"/>
          <a:stretch>
            <a:fillRect/>
          </a:stretch>
        </p:blipFill>
        <p:spPr>
          <a:xfrm>
            <a:off x="4429124" y="2857496"/>
            <a:ext cx="4286280" cy="350046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28596" y="500042"/>
            <a:ext cx="8215370" cy="3508653"/>
          </a:xfrm>
          <a:prstGeom prst="rect">
            <a:avLst/>
          </a:prstGeom>
          <a:noFill/>
        </p:spPr>
        <p:txBody>
          <a:bodyPr wrap="square" rtlCol="0">
            <a:spAutoFit/>
          </a:bodyPr>
          <a:lstStyle/>
          <a:p>
            <a:r>
              <a:rPr lang="tr-TR" sz="2400" dirty="0" smtClean="0"/>
              <a:t> </a:t>
            </a:r>
            <a:r>
              <a:rPr lang="tr-TR" sz="2400" b="1" dirty="0" smtClean="0"/>
              <a:t>Sucul ekosistem üzerine etkiler i</a:t>
            </a:r>
          </a:p>
          <a:p>
            <a:endParaRPr lang="tr-TR" b="1" dirty="0" smtClean="0"/>
          </a:p>
          <a:p>
            <a:r>
              <a:rPr lang="tr-TR" b="1" dirty="0" smtClean="0"/>
              <a:t>Akarsu sistemlerinde bulunan balıklar göç etmese bile, yaşam döngüsünün çeşitli aşamalarında hidroelektrik barajlar ile temas edebilir. Hidroelektrik santraller inşa edildiği bölgeye bağlı olarak birçok farklı türde, davranış ve yaşamsal farklılaşmaya neden olmaktadır. HES ve Baraj sistemlerinin inşaat aşamasında akarsu yatağının değiştirilmesi, sürekli bulanıklık yaratılması, kullanılan çimento ve katkı maddelerinin suya karışması, sucul canlıların hareketini engelleyen yapılar, tünel sistemleri ve drenajlar  ile akarsu yatağında suyun neredeyse tamamının enerji kullanımı için kullanılması ve can suyu olarak bırakılan miktarda oluşan kesintiler etkileşim olarak sayılabilir. </a:t>
            </a:r>
            <a:endParaRPr lang="tr-TR" b="1" dirty="0"/>
          </a:p>
        </p:txBody>
      </p:sp>
      <p:pic>
        <p:nvPicPr>
          <p:cNvPr id="3" name="2 Resim" descr="Melet_HES_gorsel[1].hlarge.jpg"/>
          <p:cNvPicPr>
            <a:picLocks noChangeAspect="1"/>
          </p:cNvPicPr>
          <p:nvPr/>
        </p:nvPicPr>
        <p:blipFill>
          <a:blip r:embed="rId2"/>
          <a:stretch>
            <a:fillRect/>
          </a:stretch>
        </p:blipFill>
        <p:spPr>
          <a:xfrm>
            <a:off x="285720" y="3929066"/>
            <a:ext cx="8572560" cy="27146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28596" y="428604"/>
            <a:ext cx="8215370" cy="2985433"/>
          </a:xfrm>
          <a:prstGeom prst="rect">
            <a:avLst/>
          </a:prstGeom>
          <a:noFill/>
        </p:spPr>
        <p:txBody>
          <a:bodyPr wrap="square" rtlCol="0">
            <a:spAutoFit/>
          </a:bodyPr>
          <a:lstStyle/>
          <a:p>
            <a:r>
              <a:rPr lang="tr-TR" sz="2400" b="1" dirty="0" smtClean="0">
                <a:latin typeface="Algerian" pitchFamily="82" charset="0"/>
              </a:rPr>
              <a:t>Bitki örtüsü (flora) üzerindeki etkileri</a:t>
            </a:r>
          </a:p>
          <a:p>
            <a:endParaRPr lang="tr-TR" sz="2400" dirty="0" smtClean="0"/>
          </a:p>
          <a:p>
            <a:r>
              <a:rPr lang="tr-TR" sz="2000" dirty="0" smtClean="0"/>
              <a:t>Ülkemizin Kuzeydoğu Bölümü bitki zenginliği bakımından sadece ulusal değil uluslararası anlamda önemli bir coğrafyadır. NT-HES tesislerinin yapılma aşamasında ve sonraki işletme aşamasında, bitki örtüsü üzerinde yarattığı ve/veya yaratacağı olumsuz etkiler, bitki örtüsünün doğrudan tahribi, orman ve diğer doğal ekosistemlerin bölünmesi (</a:t>
            </a:r>
            <a:r>
              <a:rPr lang="tr-TR" sz="2000" dirty="0" err="1" smtClean="0"/>
              <a:t>fragmentasyon</a:t>
            </a:r>
            <a:r>
              <a:rPr lang="tr-TR" sz="2000" dirty="0" smtClean="0"/>
              <a:t>) ve akarsu sistemlerine doğrudan bağlı olarak varlığını sürdüren dere kenarı (</a:t>
            </a:r>
            <a:r>
              <a:rPr lang="tr-TR" sz="2000" dirty="0" err="1" smtClean="0"/>
              <a:t>aluvial</a:t>
            </a:r>
            <a:r>
              <a:rPr lang="tr-TR" sz="2000" dirty="0" smtClean="0"/>
              <a:t>/</a:t>
            </a:r>
            <a:r>
              <a:rPr lang="tr-TR" sz="2000" dirty="0" err="1" smtClean="0"/>
              <a:t>riperian</a:t>
            </a:r>
            <a:r>
              <a:rPr lang="tr-TR" sz="2000" dirty="0" smtClean="0"/>
              <a:t>) vejetasyonunun tahrip edilmesidir.</a:t>
            </a:r>
            <a:endParaRPr lang="tr-TR" sz="2000" dirty="0"/>
          </a:p>
        </p:txBody>
      </p:sp>
      <p:pic>
        <p:nvPicPr>
          <p:cNvPr id="3" name="2 Resim" descr="333.jpg"/>
          <p:cNvPicPr>
            <a:picLocks noChangeAspect="1"/>
          </p:cNvPicPr>
          <p:nvPr/>
        </p:nvPicPr>
        <p:blipFill>
          <a:blip r:embed="rId2"/>
          <a:stretch>
            <a:fillRect/>
          </a:stretch>
        </p:blipFill>
        <p:spPr>
          <a:xfrm>
            <a:off x="571472" y="3571876"/>
            <a:ext cx="8072494" cy="27146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71472" y="642918"/>
            <a:ext cx="7786742" cy="3447098"/>
          </a:xfrm>
          <a:prstGeom prst="rect">
            <a:avLst/>
          </a:prstGeom>
          <a:noFill/>
        </p:spPr>
        <p:txBody>
          <a:bodyPr wrap="square" rtlCol="0">
            <a:spAutoFit/>
          </a:bodyPr>
          <a:lstStyle/>
          <a:p>
            <a:r>
              <a:rPr lang="tr-TR" sz="2000" b="1" dirty="0" smtClean="0"/>
              <a:t>Hayvan Toplulukları (Fauna) Üzerindeki Etkileri</a:t>
            </a:r>
          </a:p>
          <a:p>
            <a:endParaRPr lang="tr-TR" dirty="0" smtClean="0"/>
          </a:p>
          <a:p>
            <a:r>
              <a:rPr lang="tr-TR" dirty="0" smtClean="0"/>
              <a:t>Proje alanındaki inşaat ve habitat bölünmeleri nedeniyle beslenme ve üreme alanlarının tahribi, hayvan topluluklarının doğrudan zarar görmesi anlamına gelmektedir. Yıllardır süren inşaat, patlatma, iş makineleri ve taş kırma şantiyelerinin oluşturduğu yüksek toz miktarı, titreşim ve gürültüler, yaban hayvanlarını bu etkilerin olmadığı benzer başka alanlara yönlendirmektedir.  Taşıma kapasitesinin üzerindeki popülasyonlarda azalmalar yaşanacak, bu da doğrudan yaban hayvanları sayısını etkileyecektir. Dere sistemindeki bozulmalar yine yaban hayvanlarının su ve beslenme ilişkilerini bozacak, değişik amfibi ve el değmemiş derelerin çoğunda varlığını sürdürebilen nadir bir tür olan su samuru sayısı doğrudan azalacaktır.</a:t>
            </a:r>
            <a:endParaRPr lang="tr-TR" dirty="0"/>
          </a:p>
        </p:txBody>
      </p:sp>
      <p:pic>
        <p:nvPicPr>
          <p:cNvPr id="3" name="2 Resim" descr="444.jpg"/>
          <p:cNvPicPr>
            <a:picLocks noChangeAspect="1"/>
          </p:cNvPicPr>
          <p:nvPr/>
        </p:nvPicPr>
        <p:blipFill>
          <a:blip r:embed="rId2"/>
          <a:stretch>
            <a:fillRect/>
          </a:stretch>
        </p:blipFill>
        <p:spPr>
          <a:xfrm>
            <a:off x="642910" y="4143380"/>
            <a:ext cx="8001056" cy="239077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00034" y="571480"/>
            <a:ext cx="8215370" cy="3477875"/>
          </a:xfrm>
          <a:prstGeom prst="rect">
            <a:avLst/>
          </a:prstGeom>
          <a:noFill/>
        </p:spPr>
        <p:txBody>
          <a:bodyPr wrap="square" rtlCol="0">
            <a:spAutoFit/>
          </a:bodyPr>
          <a:lstStyle/>
          <a:p>
            <a:r>
              <a:rPr lang="tr-TR" sz="2000" b="1" dirty="0" smtClean="0"/>
              <a:t>İnşaat Sonrası Çevresel Sorunlar Artıyor</a:t>
            </a:r>
          </a:p>
          <a:p>
            <a:r>
              <a:rPr lang="tr-TR" sz="2000" b="1" dirty="0" smtClean="0"/>
              <a:t>Telafi Suyu (Can suyu) Sorunu</a:t>
            </a:r>
          </a:p>
          <a:p>
            <a:endParaRPr lang="tr-TR" b="1" dirty="0" smtClean="0"/>
          </a:p>
          <a:p>
            <a:r>
              <a:rPr lang="tr-TR" dirty="0" smtClean="0"/>
              <a:t>HES projelerindeki en temel tartışma konusunu, derelerdeki su miktarının ne kadarının kullanılacağı oluşturmaktadır.Ayrıca inşaat faaliyetlerinin oluşturduğu doğa tahribatı ve çevresel kirliliğin yakın yerleşimleri etkilemeye başlaması var olan tartışmaları arttırmaktadır. Telafi suyu (can suyu), derelerdeki doğal yaşamın sürdürülmesini engellemeyecek ekolojik bir eşik olarak düşünülen ancak herkesçe kabul edilmiş geçerli bir tanımı/miktarı belirlenmemiş olan su miktarıdır. Can suyu, hem ekolojik işleyişi kesintiye uğratmayacak hem de içme suyu, kullanma suyu ve varsa balık çiftliği ve sulama suyu ihtiyaçlarını da karşılayacak miktarlarda olmalıdır</a:t>
            </a:r>
            <a:endParaRPr lang="tr-TR" dirty="0"/>
          </a:p>
        </p:txBody>
      </p:sp>
      <p:pic>
        <p:nvPicPr>
          <p:cNvPr id="3" name="2 Resim" descr="5555.jpg"/>
          <p:cNvPicPr>
            <a:picLocks noChangeAspect="1"/>
          </p:cNvPicPr>
          <p:nvPr/>
        </p:nvPicPr>
        <p:blipFill>
          <a:blip r:embed="rId2"/>
          <a:stretch>
            <a:fillRect/>
          </a:stretch>
        </p:blipFill>
        <p:spPr>
          <a:xfrm>
            <a:off x="571472" y="4143380"/>
            <a:ext cx="8215370" cy="235745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182</TotalTime>
  <Words>805</Words>
  <PresentationFormat>Ekran Gösterisi (4:3)</PresentationFormat>
  <Paragraphs>71</Paragraphs>
  <Slides>13</Slides>
  <Notes>1</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Kağıt</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User-pc</dc:creator>
  <cp:lastModifiedBy>User-pc</cp:lastModifiedBy>
  <cp:revision>20</cp:revision>
  <dcterms:created xsi:type="dcterms:W3CDTF">2014-05-04T15:58:04Z</dcterms:created>
  <dcterms:modified xsi:type="dcterms:W3CDTF">2014-05-05T01:37:49Z</dcterms:modified>
</cp:coreProperties>
</file>