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45EAB-3FB7-40CF-ABF4-67AA0BDD3A10}" type="datetimeFigureOut">
              <a:rPr lang="tr-TR" smtClean="0"/>
              <a:pPr/>
              <a:t>25.03.2015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F7C87-5D74-4BAE-9C4C-E4E40C6407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47890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C61EA-12BB-48F6-B273-593195ADB9F4}" type="datetime1">
              <a:rPr lang="tr-TR" smtClean="0"/>
              <a:pPr/>
              <a:t>25.03.2015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CE0F-B9AC-4FBF-8AAA-506FB156FF78}" type="datetime1">
              <a:rPr lang="tr-TR" smtClean="0"/>
              <a:pPr/>
              <a:t>25.03.2015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B55F-1E51-4BC6-B0E9-E12D3DFA0077}" type="datetime1">
              <a:rPr lang="tr-TR" smtClean="0"/>
              <a:pPr/>
              <a:t>25.03.2015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778B-ADC4-4422-9FF8-D24D613ECA50}" type="datetime1">
              <a:rPr lang="tr-TR" smtClean="0"/>
              <a:pPr/>
              <a:t>25.03.2015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BD4D-DF9B-4323-9A62-742E87424B80}" type="datetime1">
              <a:rPr lang="tr-TR" smtClean="0"/>
              <a:pPr/>
              <a:t>25.03.2015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32D4-AAE8-467A-B8D9-CEB9008F194A}" type="datetime1">
              <a:rPr lang="tr-TR" smtClean="0"/>
              <a:pPr/>
              <a:t>25.03.2015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F811-912B-416F-A395-A65E6B102A0B}" type="datetime1">
              <a:rPr lang="tr-TR" smtClean="0"/>
              <a:pPr/>
              <a:t>25.03.2015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F1E6E-F45F-4E98-AAD4-AD67BD7CB0E9}" type="datetime1">
              <a:rPr lang="tr-TR" smtClean="0"/>
              <a:pPr/>
              <a:t>25.03.2015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C23F-886B-495D-A7B7-A2F7CFF0EA85}" type="datetime1">
              <a:rPr lang="tr-TR" smtClean="0"/>
              <a:pPr/>
              <a:t>25.03.2015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49512-941C-4E3C-965A-B22ED6580721}" type="datetime1">
              <a:rPr lang="tr-TR" smtClean="0"/>
              <a:pPr/>
              <a:t>25.03.2015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35353-B660-472D-9313-0FB816556923}" type="datetime1">
              <a:rPr lang="tr-TR" smtClean="0"/>
              <a:pPr/>
              <a:t>25.03.2015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7DB9BFD-A7CA-4A1C-A75C-313D700640C0}" type="datetime1">
              <a:rPr lang="tr-TR" smtClean="0"/>
              <a:pPr/>
              <a:t>25.03.2015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LED DEVRELERİ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5154-F1A6-491A-BFCD-363FE1963458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8339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Burada </a:t>
            </a:r>
            <a:r>
              <a:rPr lang="tr-TR" sz="2000" dirty="0"/>
              <a:t>seri bağlanmış LED’lerin güçleri eşit </a:t>
            </a:r>
            <a:r>
              <a:rPr lang="tr-TR" sz="2000" i="1" dirty="0"/>
              <a:t>(PL1=PL2=…=</a:t>
            </a:r>
            <a:r>
              <a:rPr lang="tr-TR" sz="2000" i="1" dirty="0" err="1"/>
              <a:t>PLn</a:t>
            </a:r>
            <a:r>
              <a:rPr lang="tr-TR" sz="2000" dirty="0"/>
              <a:t>) </a:t>
            </a:r>
            <a:r>
              <a:rPr lang="tr-TR" sz="2000" dirty="0" smtClean="0"/>
              <a:t>kabul edilmiştir</a:t>
            </a:r>
            <a:r>
              <a:rPr lang="tr-TR" sz="2000" dirty="0"/>
              <a:t>.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i="1" dirty="0" smtClean="0"/>
              <a:t>KL</a:t>
            </a:r>
            <a:r>
              <a:rPr lang="tr-TR" sz="2000" dirty="0"/>
              <a:t>; akımı ışına çevirme katsayısıdır. Seri bağlı LED sayısı artınca besleme gerilimi de artmaktadır.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Besleme gerilimi </a:t>
            </a:r>
            <a:r>
              <a:rPr lang="tr-TR" sz="2000" i="1" dirty="0" err="1"/>
              <a:t>nUL</a:t>
            </a:r>
            <a:r>
              <a:rPr lang="tr-TR" sz="2000" i="1" dirty="0"/>
              <a:t> </a:t>
            </a:r>
            <a:r>
              <a:rPr lang="tr-TR" sz="2000" dirty="0"/>
              <a:t>değerine ne kadar yaklaşırsa akım belirleyici direnç üzerindeki kayıplar o kadar azalır.</a:t>
            </a:r>
          </a:p>
          <a:p>
            <a:endParaRPr lang="tr-TR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196752"/>
            <a:ext cx="3456384" cy="534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0352" y="5157192"/>
            <a:ext cx="233168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D591-8D1C-46E6-AD96-A85A86A03284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23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Seri bağlantı şeklinin dezavantajı, çalışma güvenliğinin düşük olmasıdır. Çünkü seri </a:t>
            </a:r>
            <a:r>
              <a:rPr lang="tr-TR" sz="2000" dirty="0" smtClean="0"/>
              <a:t>bağlı LED’lerden </a:t>
            </a:r>
            <a:r>
              <a:rPr lang="tr-TR" sz="2000" dirty="0"/>
              <a:t>herhangi biri bozulur ise LED’lerin tamamı çalışmaz.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433F9-F004-4EF4-A4D6-992EC8798813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2778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Paralel bağlı LED’lerde ise her bir LED üzerinden farklı akımlar akmaktadır. Beslemeden </a:t>
            </a:r>
            <a:r>
              <a:rPr lang="tr-TR" sz="2000" dirty="0" smtClean="0"/>
              <a:t>çekilen toplam </a:t>
            </a:r>
            <a:r>
              <a:rPr lang="tr-TR" sz="2000" dirty="0"/>
              <a:t>akım</a:t>
            </a:r>
            <a:r>
              <a:rPr lang="tr-TR" sz="2000" dirty="0" smtClean="0"/>
              <a:t>,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sz="20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000" dirty="0" smtClean="0"/>
              <a:t>                                 ICC = IL1 + IL2 +....+ILN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/>
              <a:t>Burada </a:t>
            </a:r>
            <a:r>
              <a:rPr lang="tr-TR" sz="2000" i="1" dirty="0"/>
              <a:t>IL1, IL2,…, </a:t>
            </a:r>
            <a:r>
              <a:rPr lang="tr-TR" sz="2000" i="1" dirty="0" err="1"/>
              <a:t>ILn</a:t>
            </a:r>
            <a:r>
              <a:rPr lang="tr-TR" sz="2000" i="1" dirty="0"/>
              <a:t>; </a:t>
            </a:r>
            <a:r>
              <a:rPr lang="tr-TR" sz="2000" dirty="0"/>
              <a:t>her paralel koldan akan akımlar, </a:t>
            </a:r>
            <a:r>
              <a:rPr lang="tr-TR" sz="2000" i="1" dirty="0"/>
              <a:t>N</a:t>
            </a:r>
            <a:r>
              <a:rPr lang="tr-TR" sz="2000" dirty="0"/>
              <a:t>; paralel kol sayısıdır. </a:t>
            </a:r>
            <a:r>
              <a:rPr lang="tr-TR" sz="2000" i="1" dirty="0"/>
              <a:t>IL1=IL2=…, =</a:t>
            </a:r>
            <a:r>
              <a:rPr lang="tr-TR" sz="2000" i="1" dirty="0" err="1"/>
              <a:t>ILn</a:t>
            </a:r>
            <a:r>
              <a:rPr lang="tr-TR" sz="2000" i="1" dirty="0"/>
              <a:t> </a:t>
            </a:r>
            <a:r>
              <a:rPr lang="tr-TR" sz="2000" dirty="0"/>
              <a:t>olursa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toplam ışın gücü </a:t>
            </a:r>
            <a:r>
              <a:rPr lang="tr-TR" sz="2000" i="1" dirty="0"/>
              <a:t>L P </a:t>
            </a:r>
            <a:r>
              <a:rPr lang="tr-TR" sz="2000" dirty="0"/>
              <a:t>= </a:t>
            </a:r>
            <a:r>
              <a:rPr lang="tr-TR" sz="2000" i="1" dirty="0"/>
              <a:t>NP </a:t>
            </a:r>
            <a:r>
              <a:rPr lang="el-GR" sz="2000" dirty="0"/>
              <a:t>Σ </a:t>
            </a:r>
            <a:r>
              <a:rPr lang="tr-TR" sz="2000" dirty="0"/>
              <a:t>olur.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Burada </a:t>
            </a:r>
            <a:r>
              <a:rPr lang="tr-TR" sz="2000" i="1" dirty="0"/>
              <a:t>PL1=PL2=…, =</a:t>
            </a:r>
            <a:r>
              <a:rPr lang="tr-TR" sz="2000" i="1" dirty="0" err="1"/>
              <a:t>PLn</a:t>
            </a:r>
            <a:r>
              <a:rPr lang="tr-TR" sz="2000" i="1" dirty="0"/>
              <a:t> </a:t>
            </a:r>
            <a:r>
              <a:rPr lang="tr-TR" sz="2000" dirty="0"/>
              <a:t>her koldaki LED’in ışın şiddetidir</a:t>
            </a:r>
            <a:r>
              <a:rPr lang="tr-TR" sz="2000" dirty="0" smtClean="0"/>
              <a:t>.</a:t>
            </a:r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FE16-3298-4FC0-AA88-57B97E4B235F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2681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Paralel bağlantının avantajı LED’lerin birbirinden </a:t>
            </a:r>
            <a:r>
              <a:rPr lang="tr-TR" sz="2000" dirty="0" smtClean="0"/>
              <a:t>bağımsız beslenmesi </a:t>
            </a:r>
            <a:r>
              <a:rPr lang="tr-TR" sz="2000" dirty="0"/>
              <a:t>ve LED’lerden </a:t>
            </a:r>
            <a:r>
              <a:rPr lang="tr-TR" sz="2000" dirty="0" smtClean="0"/>
              <a:t>herhangi biri </a:t>
            </a:r>
            <a:r>
              <a:rPr lang="tr-TR" sz="2000" dirty="0"/>
              <a:t>bozulursa diğerlerinin çalışmaya devam etmesidir. </a:t>
            </a:r>
            <a:endParaRPr lang="tr-TR" sz="2000" dirty="0" smtClean="0"/>
          </a:p>
          <a:p>
            <a:pPr marL="0" indent="0">
              <a:lnSpc>
                <a:spcPct val="150000"/>
              </a:lnSpc>
              <a:buNone/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Dezavantajı </a:t>
            </a:r>
            <a:r>
              <a:rPr lang="tr-TR" sz="2000" dirty="0"/>
              <a:t>ise beslemeden fazla akım çekilmesidir.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Düşük besleme gerilimlerinde ve LED sayısı az olduğunda paralel bağlantı kullanmak daha avantajlıdır</a:t>
            </a:r>
            <a:r>
              <a:rPr lang="tr-TR" sz="20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/>
              <a:t>Seri-paralel (karışık) bağlantı şekli seri ve paralel bağlantı şekillerine göre daha avantajlıdır. </a:t>
            </a:r>
            <a:r>
              <a:rPr lang="tr-TR" sz="2000" dirty="0" smtClean="0"/>
              <a:t>Karışık bağlantı </a:t>
            </a:r>
            <a:r>
              <a:rPr lang="tr-TR" sz="2000" dirty="0"/>
              <a:t>şekli seri ve paralel bağlantı şekillerinin avantajlarını içerir.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F954-89D9-43B3-BABA-DF09A1989015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924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i="1" dirty="0"/>
              <a:t>LED’LERİN BESLEME ÇEŞİTLERİ</a:t>
            </a:r>
            <a:endParaRPr lang="tr-TR" sz="2400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Besleme çeşitleri, DC (sürekli akım besleme çeşidi), darbeli, </a:t>
            </a:r>
            <a:r>
              <a:rPr lang="tr-TR" sz="2000" dirty="0" err="1"/>
              <a:t>multiplikatif</a:t>
            </a:r>
            <a:r>
              <a:rPr lang="tr-TR" sz="2000" dirty="0"/>
              <a:t> ve fonksiyonel </a:t>
            </a:r>
            <a:r>
              <a:rPr lang="tr-TR" sz="2000" dirty="0" smtClean="0"/>
              <a:t>besleme çeşidi </a:t>
            </a:r>
            <a:r>
              <a:rPr lang="tr-TR" sz="2000" dirty="0"/>
              <a:t>olmak üzere dört çeşittir.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DC besleme çeşidinde LED üzerinden </a:t>
            </a:r>
            <a:r>
              <a:rPr lang="tr-TR" sz="2000" dirty="0" smtClean="0"/>
              <a:t>akan </a:t>
            </a:r>
            <a:r>
              <a:rPr lang="tr-TR" sz="2000" dirty="0"/>
              <a:t>akım</a:t>
            </a:r>
            <a:r>
              <a:rPr lang="tr-TR" sz="2000" dirty="0" smtClean="0"/>
              <a:t>,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 marL="0" indent="0">
              <a:lnSpc>
                <a:spcPct val="150000"/>
              </a:lnSpc>
              <a:buNone/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Bu </a:t>
            </a:r>
            <a:r>
              <a:rPr lang="tr-TR" sz="2000" dirty="0"/>
              <a:t>akımın değeri, besleme gerilimine, LED’in eşik gerilimine ve akım sınırlayıcı </a:t>
            </a:r>
            <a:r>
              <a:rPr lang="tr-TR" sz="2000" dirty="0" smtClean="0"/>
              <a:t>dirence bağlıdır</a:t>
            </a:r>
            <a:r>
              <a:rPr lang="tr-TR" sz="2000" dirty="0"/>
              <a:t>. LED sayısı birden fazla ise bu durumda LED’lerden akan akım,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972258"/>
            <a:ext cx="2003614" cy="960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8305" y="5445224"/>
            <a:ext cx="476789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2706-6407-450D-BCC0-A7075D3539A7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8099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229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marL="0" indent="0" algn="just">
              <a:lnSpc>
                <a:spcPct val="150000"/>
              </a:lnSpc>
              <a:buNone/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/>
              <a:t>Şekil 3a’da tek LED’i, Şekil 3b’de ise seri bağlanmış LED’leri </a:t>
            </a:r>
            <a:r>
              <a:rPr lang="tr-TR" sz="2000" dirty="0" smtClean="0"/>
              <a:t>DC akımla </a:t>
            </a:r>
            <a:r>
              <a:rPr lang="tr-TR" sz="2000" dirty="0"/>
              <a:t>besleyen </a:t>
            </a:r>
            <a:r>
              <a:rPr lang="tr-TR" sz="2000" dirty="0" smtClean="0"/>
              <a:t>devreler gösterilmiştir.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DC </a:t>
            </a:r>
            <a:r>
              <a:rPr lang="tr-TR" sz="2000" dirty="0"/>
              <a:t>besleme çeşidi, genelde </a:t>
            </a:r>
            <a:r>
              <a:rPr lang="tr-TR" sz="2000" dirty="0" err="1"/>
              <a:t>optokuplörlerde</a:t>
            </a:r>
            <a:r>
              <a:rPr lang="tr-TR" sz="2000" dirty="0"/>
              <a:t>, </a:t>
            </a:r>
            <a:r>
              <a:rPr lang="tr-TR" sz="2000" dirty="0" err="1"/>
              <a:t>sensörlerde</a:t>
            </a:r>
            <a:r>
              <a:rPr lang="tr-TR" sz="2000" dirty="0"/>
              <a:t>, indikatörlerde ve yerel aydınlatma </a:t>
            </a:r>
            <a:r>
              <a:rPr lang="tr-TR" sz="2000" dirty="0" smtClean="0"/>
              <a:t>sistemlerinde kullanılmaktadır.</a:t>
            </a:r>
            <a:endParaRPr lang="tr-TR" sz="20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5568" y="548680"/>
            <a:ext cx="614362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0010-F9B9-4A1C-A1BA-5CD74F74E0CD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026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283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DC besleme çeşidini gerçekleştiren devrelerin analizi akım belirleyici direncin değerinin </a:t>
            </a:r>
            <a:r>
              <a:rPr lang="tr-TR" sz="2000" dirty="0" smtClean="0"/>
              <a:t>bulunmasına yöneliktir</a:t>
            </a:r>
            <a:r>
              <a:rPr lang="tr-TR" sz="2000" dirty="0"/>
              <a:t>.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Burada </a:t>
            </a:r>
            <a:r>
              <a:rPr lang="tr-TR" sz="2000" dirty="0"/>
              <a:t>besleme gerilimi oldukça düşük seçilmelidir. Çünkü besleme geriliminin değeri </a:t>
            </a:r>
            <a:r>
              <a:rPr lang="tr-TR" sz="2000" dirty="0" smtClean="0"/>
              <a:t>ne kadar </a:t>
            </a:r>
            <a:r>
              <a:rPr lang="tr-TR" sz="2000" dirty="0"/>
              <a:t>küçük ise akım belirleyici direncin değeri de o kadar küçük olur.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Dolayısıyla </a:t>
            </a:r>
            <a:r>
              <a:rPr lang="tr-TR" sz="2000" dirty="0"/>
              <a:t>akım belirleyici </a:t>
            </a:r>
            <a:r>
              <a:rPr lang="tr-TR" sz="2000" dirty="0" smtClean="0"/>
              <a:t>direnç üzerindeki </a:t>
            </a:r>
            <a:r>
              <a:rPr lang="tr-TR" sz="2000" dirty="0"/>
              <a:t>kayıplar azaltılmış olur.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05064"/>
            <a:ext cx="5346923" cy="1487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0521-7A74-474A-A3D1-32668BDE8B71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7265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İkinci besleme çeşidi darbeli </a:t>
            </a:r>
            <a:r>
              <a:rPr lang="tr-TR" sz="2000" dirty="0" smtClean="0"/>
              <a:t>beslemedir. Şekilde </a:t>
            </a:r>
            <a:r>
              <a:rPr lang="tr-TR" sz="2000" dirty="0"/>
              <a:t>darbeli besleme çeşidini </a:t>
            </a:r>
            <a:r>
              <a:rPr lang="tr-TR" sz="2000" dirty="0" smtClean="0"/>
              <a:t>açıklayan zaman diyagramları gösterilmiştir.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/>
              <a:t>Burada </a:t>
            </a:r>
            <a:r>
              <a:rPr lang="tr-TR" sz="2000" i="1" dirty="0"/>
              <a:t>RL</a:t>
            </a:r>
            <a:r>
              <a:rPr lang="tr-TR" sz="2000" dirty="0"/>
              <a:t>; akım belirleyici direnç, </a:t>
            </a:r>
            <a:r>
              <a:rPr lang="tr-TR" sz="2000" i="1" dirty="0"/>
              <a:t>IL</a:t>
            </a:r>
            <a:r>
              <a:rPr lang="tr-TR" sz="2000" dirty="0"/>
              <a:t>; LED akımı, </a:t>
            </a:r>
            <a:r>
              <a:rPr lang="tr-TR" sz="2000" i="1" dirty="0"/>
              <a:t>Um</a:t>
            </a:r>
            <a:r>
              <a:rPr lang="tr-TR" sz="2000" dirty="0"/>
              <a:t>; darbenin maksimum genliği, 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i="1" dirty="0" err="1" smtClean="0"/>
              <a:t>Im</a:t>
            </a:r>
            <a:r>
              <a:rPr lang="tr-TR" sz="2000" dirty="0"/>
              <a:t>; </a:t>
            </a:r>
            <a:r>
              <a:rPr lang="tr-TR" sz="2000" dirty="0" smtClean="0"/>
              <a:t>maksimum akım</a:t>
            </a:r>
            <a:r>
              <a:rPr lang="tr-TR" sz="2000" dirty="0"/>
              <a:t>, </a:t>
            </a:r>
            <a:r>
              <a:rPr lang="tr-TR" sz="2000" i="1" dirty="0"/>
              <a:t>IAVR</a:t>
            </a:r>
            <a:r>
              <a:rPr lang="tr-TR" sz="2000" dirty="0"/>
              <a:t>; ortalama akım, </a:t>
            </a:r>
            <a:r>
              <a:rPr lang="tr-TR" sz="2000" i="1" dirty="0" err="1"/>
              <a:t>tD</a:t>
            </a:r>
            <a:r>
              <a:rPr lang="tr-TR" sz="2000" dirty="0"/>
              <a:t>; darbe süresi, </a:t>
            </a:r>
            <a:r>
              <a:rPr lang="tr-TR" sz="2000" i="1" dirty="0" err="1"/>
              <a:t>tB</a:t>
            </a:r>
            <a:r>
              <a:rPr lang="tr-TR" sz="2000" dirty="0"/>
              <a:t>; boşluk süresidir.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44824"/>
            <a:ext cx="5248275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72AB-1919-4DA1-924C-D11E1E5D02D2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4152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Darbeli besleme çeşidinde LED üzerinden belli süreli darbeli akım akıtılmaktadır. 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Burada LED’e uygulanan </a:t>
            </a:r>
            <a:r>
              <a:rPr lang="tr-TR" sz="2000" dirty="0"/>
              <a:t>darbeli gerilimin maksimum değeri </a:t>
            </a:r>
            <a:r>
              <a:rPr lang="tr-TR" sz="2000" i="1" dirty="0"/>
              <a:t>Um&gt;UL </a:t>
            </a:r>
            <a:r>
              <a:rPr lang="tr-TR" sz="2000" dirty="0"/>
              <a:t>olmalıdır. Bu durumda ortalama </a:t>
            </a:r>
            <a:r>
              <a:rPr lang="tr-TR" sz="2000" dirty="0" smtClean="0"/>
              <a:t>akım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marL="0" indent="0" algn="just">
              <a:lnSpc>
                <a:spcPct val="150000"/>
              </a:lnSpc>
              <a:buNone/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/>
              <a:t>Eğer ortalama akım ileri yöndeki nominal akımın değerine eşit olursa (</a:t>
            </a:r>
            <a:r>
              <a:rPr lang="tr-TR" sz="2000" i="1" dirty="0"/>
              <a:t>IAVG</a:t>
            </a:r>
            <a:r>
              <a:rPr lang="tr-TR" sz="2000" dirty="0"/>
              <a:t>= </a:t>
            </a:r>
            <a:r>
              <a:rPr lang="tr-TR" sz="2000" i="1" dirty="0"/>
              <a:t>IN</a:t>
            </a:r>
            <a:r>
              <a:rPr lang="tr-TR" sz="2000" dirty="0"/>
              <a:t>), </a:t>
            </a:r>
            <a:r>
              <a:rPr lang="tr-TR" sz="2000" dirty="0" smtClean="0"/>
              <a:t>LED üzerinden </a:t>
            </a:r>
            <a:r>
              <a:rPr lang="tr-TR" sz="2000" dirty="0"/>
              <a:t>akıtılabilecek darbeli akımın maksimum değeri,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548540"/>
            <a:ext cx="2622549" cy="952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51574" y="4797150"/>
            <a:ext cx="2239063" cy="936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1016-0BED-4CC4-9466-5F18CCBDCC86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2101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Burada da analiz devrede yer alan akım belirleyici direncin değerinin bulunmasına dayanmaktadır</a:t>
            </a:r>
            <a:r>
              <a:rPr lang="tr-TR" sz="20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/>
              <a:t>Darbeli akımın maksimum değeri, aşağıdaki şart geçerli olacak şekilde seçilmelidir</a:t>
            </a:r>
            <a:r>
              <a:rPr lang="tr-TR" sz="20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492896"/>
            <a:ext cx="202432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653136"/>
            <a:ext cx="301204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5E945-C13B-4247-B3BA-6D0E26A2B2AA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5024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>
            <a:normAutofit/>
          </a:bodyPr>
          <a:lstStyle/>
          <a:p>
            <a:r>
              <a:rPr lang="tr-TR" sz="2400" b="1" i="1" dirty="0" smtClean="0"/>
              <a:t>LED BAĞLANTI ŞEKİLLERİ</a:t>
            </a:r>
            <a:endParaRPr lang="tr-TR" sz="2400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Ayrık LED’lerin birbirleri ile belli bir şekilde bağlanmasının amacı,</a:t>
            </a:r>
          </a:p>
          <a:p>
            <a:pPr>
              <a:lnSpc>
                <a:spcPct val="150000"/>
              </a:lnSpc>
            </a:pPr>
            <a:r>
              <a:rPr lang="tr-TR" dirty="0"/>
              <a:t>1. Işın gücünün arttırılması</a:t>
            </a:r>
          </a:p>
          <a:p>
            <a:pPr>
              <a:lnSpc>
                <a:spcPct val="150000"/>
              </a:lnSpc>
            </a:pPr>
            <a:r>
              <a:rPr lang="tr-TR" dirty="0"/>
              <a:t>2. Işın veren yüzeyin alanının arttırılması</a:t>
            </a:r>
          </a:p>
          <a:p>
            <a:pPr>
              <a:lnSpc>
                <a:spcPct val="150000"/>
              </a:lnSpc>
            </a:pPr>
            <a:r>
              <a:rPr lang="tr-TR" dirty="0"/>
              <a:t>3. Farklı spektrumlu ışın verici oluşturulması</a:t>
            </a:r>
          </a:p>
          <a:p>
            <a:pPr>
              <a:lnSpc>
                <a:spcPct val="150000"/>
              </a:lnSpc>
            </a:pPr>
            <a:r>
              <a:rPr lang="tr-TR" dirty="0"/>
              <a:t>4. Güvenliğin arttırılmasıdır (güvenli çalışmanın sağlanması).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B4F4-38B8-42DB-81BF-B82DE459BAEE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1262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5225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Seri bağlanmış LED’lerin darbeli </a:t>
            </a:r>
            <a:r>
              <a:rPr lang="tr-TR" sz="2000" dirty="0" err="1"/>
              <a:t>modda</a:t>
            </a:r>
            <a:r>
              <a:rPr lang="tr-TR" sz="2000" dirty="0"/>
              <a:t> çalışması durumunda akım belirleyici direncin değeri</a:t>
            </a:r>
            <a:r>
              <a:rPr lang="tr-TR" sz="2000" dirty="0" smtClean="0"/>
              <a:t>,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/>
              <a:t>Burada </a:t>
            </a:r>
            <a:r>
              <a:rPr lang="tr-TR" sz="2000" i="1" dirty="0"/>
              <a:t>Um</a:t>
            </a:r>
            <a:r>
              <a:rPr lang="tr-TR" sz="2000" dirty="0"/>
              <a:t>≈ </a:t>
            </a:r>
            <a:r>
              <a:rPr lang="tr-TR" sz="2000" i="1" dirty="0"/>
              <a:t>UCC </a:t>
            </a:r>
            <a:r>
              <a:rPr lang="tr-TR" sz="2000" dirty="0"/>
              <a:t>olduğu kabul edilmiştir</a:t>
            </a:r>
            <a:r>
              <a:rPr lang="tr-TR" sz="20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Darbeli besleme çeşidinde LED üzerinden çok kısa süreli darbeler akıtılabilir ve sonuçta </a:t>
            </a:r>
            <a:r>
              <a:rPr lang="tr-TR" sz="2000" dirty="0" smtClean="0"/>
              <a:t>LED’in ışın </a:t>
            </a:r>
            <a:r>
              <a:rPr lang="tr-TR" sz="2000" dirty="0"/>
              <a:t>gücü </a:t>
            </a:r>
            <a:r>
              <a:rPr lang="tr-TR" sz="2000" i="1" dirty="0"/>
              <a:t>PLD </a:t>
            </a:r>
            <a:r>
              <a:rPr lang="tr-TR" sz="2000" dirty="0"/>
              <a:t>istenilen seviyeye çıkartılabilir.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76872"/>
            <a:ext cx="5768641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517232"/>
            <a:ext cx="2232248" cy="83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0E3C-58C4-4315-8B5D-12680ABE6B69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4441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04867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Fonksiyonel besleme çeşidinde LED üzerinden </a:t>
            </a:r>
            <a:r>
              <a:rPr lang="tr-TR" sz="2000" dirty="0" smtClean="0"/>
              <a:t>fonksiyonel </a:t>
            </a:r>
            <a:r>
              <a:rPr lang="tr-TR" sz="2000" dirty="0"/>
              <a:t>akım akıtılır.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Fonksiyonel akımın şekli </a:t>
            </a:r>
            <a:r>
              <a:rPr lang="tr-TR" sz="2000" dirty="0" err="1"/>
              <a:t>eksponansiyel</a:t>
            </a:r>
            <a:r>
              <a:rPr lang="tr-TR" sz="2000" dirty="0"/>
              <a:t>, üstel, testere dişi, vb. şekillerde </a:t>
            </a:r>
            <a:r>
              <a:rPr lang="tr-TR" sz="2000" dirty="0" smtClean="0"/>
              <a:t>olabilir. Genelde </a:t>
            </a:r>
            <a:r>
              <a:rPr lang="tr-TR" sz="2000" dirty="0" err="1" smtClean="0"/>
              <a:t>eksponansiyel</a:t>
            </a:r>
            <a:r>
              <a:rPr lang="tr-TR" sz="2000" dirty="0" smtClean="0"/>
              <a:t> </a:t>
            </a:r>
            <a:r>
              <a:rPr lang="tr-TR" sz="2000" dirty="0"/>
              <a:t>şekilde değişen akımlar kullanılır. 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tr-TR" sz="20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000" dirty="0" smtClean="0"/>
              <a:t>Burada </a:t>
            </a:r>
            <a:r>
              <a:rPr lang="tr-TR" sz="2000" dirty="0"/>
              <a:t>a’da kesintisiz </a:t>
            </a:r>
            <a:r>
              <a:rPr lang="tr-TR" sz="2000" dirty="0" err="1"/>
              <a:t>eksponansiyel</a:t>
            </a:r>
            <a:r>
              <a:rPr lang="tr-TR" sz="2000" dirty="0"/>
              <a:t>, b’de ayrıklaştırılmış </a:t>
            </a:r>
            <a:r>
              <a:rPr lang="tr-TR" sz="2000" dirty="0" err="1"/>
              <a:t>eksponansiyel</a:t>
            </a:r>
            <a:r>
              <a:rPr lang="tr-TR" sz="2000" dirty="0"/>
              <a:t> şekilleri gösterilmiştir.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708920"/>
            <a:ext cx="6144543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1C4F-12B0-453C-8D1A-EB9CF42A6715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1407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229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sz="2000" dirty="0" smtClean="0"/>
              <a:t>τ</a:t>
            </a:r>
            <a:r>
              <a:rPr lang="tr-TR" sz="2000" i="1" dirty="0" smtClean="0"/>
              <a:t>e</a:t>
            </a:r>
            <a:r>
              <a:rPr lang="tr-TR" sz="2000" dirty="0" smtClean="0"/>
              <a:t>; </a:t>
            </a:r>
            <a:r>
              <a:rPr lang="tr-TR" sz="2000" dirty="0" err="1"/>
              <a:t>eksponansiyel</a:t>
            </a:r>
            <a:r>
              <a:rPr lang="tr-TR" sz="2000" dirty="0"/>
              <a:t> işaretin zaman sabiti, 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i="1" dirty="0" smtClean="0"/>
              <a:t>IP</a:t>
            </a:r>
            <a:r>
              <a:rPr lang="tr-TR" sz="2000" dirty="0"/>
              <a:t>; </a:t>
            </a:r>
            <a:r>
              <a:rPr lang="tr-TR" sz="2000" dirty="0" err="1"/>
              <a:t>eksponansiyel</a:t>
            </a:r>
            <a:r>
              <a:rPr lang="tr-TR" sz="2000" dirty="0"/>
              <a:t> işaretin maksimumu, </a:t>
            </a:r>
            <a:r>
              <a:rPr lang="tr-TR" sz="2000" i="1" dirty="0"/>
              <a:t>Te</a:t>
            </a:r>
            <a:r>
              <a:rPr lang="tr-TR" sz="2000" dirty="0"/>
              <a:t>; </a:t>
            </a:r>
            <a:r>
              <a:rPr lang="tr-TR" sz="2000" dirty="0" err="1"/>
              <a:t>ekponansiyelin</a:t>
            </a:r>
            <a:r>
              <a:rPr lang="tr-TR" sz="2000" dirty="0"/>
              <a:t> süresidir.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Bu durumda LED üzerinden akıtılabilecek akımın </a:t>
            </a:r>
            <a:r>
              <a:rPr lang="tr-TR" sz="2000" i="1" dirty="0" err="1"/>
              <a:t>Ime</a:t>
            </a:r>
            <a:r>
              <a:rPr lang="tr-TR" sz="2000" i="1" dirty="0"/>
              <a:t> </a:t>
            </a:r>
            <a:r>
              <a:rPr lang="tr-TR" sz="2000" dirty="0"/>
              <a:t>maksimum değeri</a:t>
            </a:r>
            <a:r>
              <a:rPr lang="tr-TR" sz="2000" dirty="0" smtClean="0"/>
              <a:t>,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/>
              <a:t>Kesitli (</a:t>
            </a:r>
            <a:r>
              <a:rPr lang="tr-TR" sz="2000" dirty="0" err="1"/>
              <a:t>diskretize</a:t>
            </a:r>
            <a:r>
              <a:rPr lang="tr-TR" sz="2000" dirty="0"/>
              <a:t> edilmiş) </a:t>
            </a:r>
            <a:r>
              <a:rPr lang="tr-TR" sz="2000" dirty="0" err="1"/>
              <a:t>eksponansiyel</a:t>
            </a:r>
            <a:r>
              <a:rPr lang="tr-TR" sz="2000" dirty="0"/>
              <a:t> besleme çeşidi için akımın </a:t>
            </a:r>
            <a:r>
              <a:rPr lang="tr-TR" sz="2000" i="1" dirty="0" err="1"/>
              <a:t>Imed</a:t>
            </a:r>
            <a:r>
              <a:rPr lang="tr-TR" sz="2000" i="1" dirty="0"/>
              <a:t> </a:t>
            </a:r>
            <a:r>
              <a:rPr lang="tr-TR" sz="2000" dirty="0"/>
              <a:t>maksimum </a:t>
            </a:r>
            <a:r>
              <a:rPr lang="tr-TR" sz="2000" dirty="0" smtClean="0"/>
              <a:t>değeri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Fonksiyonel </a:t>
            </a:r>
            <a:r>
              <a:rPr lang="tr-TR" sz="2000" dirty="0"/>
              <a:t>besleme çeşidi çeşitli dönüştürücülerde (</a:t>
            </a:r>
            <a:r>
              <a:rPr lang="tr-TR" sz="2000" dirty="0" err="1"/>
              <a:t>sensörlerde</a:t>
            </a:r>
            <a:r>
              <a:rPr lang="tr-TR" sz="2000" dirty="0"/>
              <a:t>) ve ölçüm sistemlerinde kullanılabilir.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348880"/>
            <a:ext cx="2952328" cy="908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79402" y="4437112"/>
            <a:ext cx="402515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0150-982D-475E-B987-798E637A1F04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3002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22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Ayrık </a:t>
            </a:r>
            <a:r>
              <a:rPr lang="tr-TR" sz="2000" dirty="0"/>
              <a:t>ışın vericilerin birbiri ile bağlantı şekilleri (şemaları) iki yöntemle </a:t>
            </a:r>
            <a:r>
              <a:rPr lang="tr-TR" sz="2000" dirty="0" smtClean="0"/>
              <a:t>gerçekleştirilebilir.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Birincisi</a:t>
            </a:r>
            <a:r>
              <a:rPr lang="tr-TR" sz="2000" dirty="0"/>
              <a:t> </a:t>
            </a:r>
            <a:r>
              <a:rPr lang="tr-TR" sz="2000" dirty="0" smtClean="0"/>
              <a:t>teknoloji </a:t>
            </a:r>
            <a:r>
              <a:rPr lang="tr-TR" sz="2000" dirty="0"/>
              <a:t>yöntemidir. Bu yöntemde LED kristalleri bir kılıf içerisine yerleştirilir, </a:t>
            </a:r>
            <a:r>
              <a:rPr lang="tr-TR" sz="2000" dirty="0" smtClean="0"/>
              <a:t>dışarıdan değiştirilemez</a:t>
            </a:r>
            <a:r>
              <a:rPr lang="tr-TR" sz="2000" dirty="0"/>
              <a:t>.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Sadece </a:t>
            </a:r>
            <a:r>
              <a:rPr lang="tr-TR" sz="2000" dirty="0"/>
              <a:t>uygun şekilde sürülebilirler. Örnek olarak iki ve üç renkli LED’ler </a:t>
            </a:r>
            <a:r>
              <a:rPr lang="tr-TR" sz="2000" dirty="0" smtClean="0"/>
              <a:t>verilebilir.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LED</a:t>
            </a:r>
            <a:r>
              <a:rPr lang="tr-TR" sz="2000" dirty="0"/>
              <a:t> </a:t>
            </a:r>
            <a:r>
              <a:rPr lang="tr-TR" sz="2000" dirty="0" smtClean="0"/>
              <a:t>kristallerinin </a:t>
            </a:r>
            <a:r>
              <a:rPr lang="tr-TR" sz="2000" dirty="0"/>
              <a:t>bağlantı şekilleri ortak </a:t>
            </a:r>
            <a:r>
              <a:rPr lang="tr-TR" sz="2000" dirty="0" err="1"/>
              <a:t>anotlu</a:t>
            </a:r>
            <a:r>
              <a:rPr lang="tr-TR" sz="2000" dirty="0"/>
              <a:t>, </a:t>
            </a:r>
            <a:r>
              <a:rPr lang="tr-TR" sz="2000" dirty="0" smtClean="0"/>
              <a:t>ortak </a:t>
            </a:r>
            <a:r>
              <a:rPr lang="tr-TR" sz="2000" dirty="0" err="1" smtClean="0"/>
              <a:t>katotlu</a:t>
            </a:r>
            <a:r>
              <a:rPr lang="tr-TR" sz="2000" dirty="0"/>
              <a:t>, zıt yönde paralel ve karışık olabilir. 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60ED-C7E8-4226-9A84-3EADFE36ABC0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686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Şekil 1’de bu bağlantı şekilleri gösterilmiştir.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7043" y="2636912"/>
            <a:ext cx="79248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9CC5-EE11-4A12-A9B9-D36173366A33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5233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  <a:p>
            <a:pPr marL="0" indent="0">
              <a:lnSpc>
                <a:spcPct val="150000"/>
              </a:lnSpc>
              <a:buNone/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Burada </a:t>
            </a:r>
            <a:r>
              <a:rPr lang="tr-TR" sz="2000" dirty="0"/>
              <a:t>a; tek kristalli LED,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b</a:t>
            </a:r>
            <a:r>
              <a:rPr lang="tr-TR" sz="2000" dirty="0"/>
              <a:t>; çift kristalli iki renkli bağımsız </a:t>
            </a:r>
            <a:r>
              <a:rPr lang="tr-TR" sz="2000" dirty="0" smtClean="0"/>
              <a:t>LED,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c</a:t>
            </a:r>
            <a:r>
              <a:rPr lang="tr-TR" sz="2000" dirty="0"/>
              <a:t>; çift kristalli ortak </a:t>
            </a:r>
            <a:r>
              <a:rPr lang="tr-TR" sz="2000" dirty="0" err="1"/>
              <a:t>anotlu</a:t>
            </a:r>
            <a:r>
              <a:rPr lang="tr-TR" sz="2000" dirty="0"/>
              <a:t> </a:t>
            </a:r>
            <a:r>
              <a:rPr lang="tr-TR" sz="2000" dirty="0" smtClean="0"/>
              <a:t>iki renkli </a:t>
            </a:r>
            <a:r>
              <a:rPr lang="tr-TR" sz="2000" dirty="0"/>
              <a:t>LED,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d</a:t>
            </a:r>
            <a:r>
              <a:rPr lang="tr-TR" sz="2000" dirty="0"/>
              <a:t>; çift kristalli, zıt yönde paralel bağlanmış iki renkli </a:t>
            </a:r>
            <a:r>
              <a:rPr lang="tr-TR" sz="2000" dirty="0" smtClean="0"/>
              <a:t>LED,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e</a:t>
            </a:r>
            <a:r>
              <a:rPr lang="tr-TR" sz="2000" dirty="0"/>
              <a:t>; üç kristalli üç renkli ortak </a:t>
            </a:r>
            <a:r>
              <a:rPr lang="tr-TR" sz="2000" dirty="0" err="1" smtClean="0"/>
              <a:t>anotlu</a:t>
            </a:r>
            <a:r>
              <a:rPr lang="tr-TR" sz="2000" dirty="0"/>
              <a:t> </a:t>
            </a:r>
            <a:r>
              <a:rPr lang="tr-TR" sz="2000" dirty="0" smtClean="0"/>
              <a:t>LED</a:t>
            </a:r>
            <a:r>
              <a:rPr lang="tr-TR" sz="2000" dirty="0"/>
              <a:t>,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f;çok</a:t>
            </a:r>
            <a:r>
              <a:rPr lang="tr-TR" sz="2000" dirty="0" smtClean="0"/>
              <a:t> </a:t>
            </a:r>
            <a:r>
              <a:rPr lang="tr-TR" sz="2000" dirty="0"/>
              <a:t>kristalli üç renkli karışık bağlantılı LED’dir.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4844"/>
            <a:ext cx="805815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BCB9-7A7F-450B-AC6C-7279DC1D398D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2401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22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İkinci yöntem ayrık LED’leri birbirleri ile bağlama yöntemidir. Burada üç bağlantı şekli söz </a:t>
            </a:r>
            <a:r>
              <a:rPr lang="tr-TR" sz="2000" dirty="0" smtClean="0"/>
              <a:t>konusudur: seri</a:t>
            </a:r>
            <a:r>
              <a:rPr lang="tr-TR" sz="2000" dirty="0"/>
              <a:t>, paralel ve seri-paralel (karışık</a:t>
            </a:r>
            <a:r>
              <a:rPr lang="tr-TR" sz="2000" dirty="0" smtClean="0"/>
              <a:t>).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Şekil 2’de ayrık LED’lerin birbirleri ile bağlantı şekilleri gösterilmiştir. Şekil 2a’da seri, 2b’de </a:t>
            </a:r>
            <a:r>
              <a:rPr lang="tr-TR" sz="2000" dirty="0" smtClean="0"/>
              <a:t>paralel ve </a:t>
            </a:r>
            <a:r>
              <a:rPr lang="tr-TR" sz="2000" dirty="0"/>
              <a:t>2c’de de seri-paralel bağlantı şekli gösterilmiştir</a:t>
            </a:r>
            <a:r>
              <a:rPr lang="tr-TR" sz="2000" dirty="0" smtClean="0"/>
              <a:t>.</a:t>
            </a:r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140968"/>
            <a:ext cx="8136904" cy="334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1D8D-6C23-4C8E-AE5E-03F4CD3FD1C9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4067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Bu iki yöntem yukarıda sıralanan dört amaçtan herhangi birine ya da birkaçına ulaşmak için kullanılabilir</a:t>
            </a:r>
            <a:r>
              <a:rPr lang="tr-TR" sz="20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/>
              <a:t>İki renkli LED’le, her biri bağımsız sürüldüğünde iki farklı renk ve ortak çalıştırıldığında </a:t>
            </a:r>
            <a:r>
              <a:rPr lang="tr-TR" sz="2000" dirty="0" smtClean="0"/>
              <a:t>üçüncü bir </a:t>
            </a:r>
            <a:r>
              <a:rPr lang="tr-TR" sz="2000" dirty="0"/>
              <a:t>renk elde edilebilir. Üç </a:t>
            </a:r>
            <a:r>
              <a:rPr lang="tr-TR" sz="2000" dirty="0" err="1"/>
              <a:t>LED’li</a:t>
            </a:r>
            <a:r>
              <a:rPr lang="tr-TR" sz="2000" dirty="0"/>
              <a:t> veya üç kristalli bağlantı şeklinde ise üç temel renk (Kırmızı, </a:t>
            </a:r>
            <a:r>
              <a:rPr lang="tr-TR" sz="2000" dirty="0" smtClean="0"/>
              <a:t>Yeşil, Mavi</a:t>
            </a:r>
            <a:r>
              <a:rPr lang="tr-TR" sz="2000" dirty="0"/>
              <a:t>), ara renkler ve beyaz renk elde edilebilir</a:t>
            </a:r>
            <a:r>
              <a:rPr lang="tr-TR" sz="20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/>
              <a:t>Çok </a:t>
            </a:r>
            <a:r>
              <a:rPr lang="tr-TR" sz="2000" dirty="0" err="1"/>
              <a:t>LED’li</a:t>
            </a:r>
            <a:r>
              <a:rPr lang="tr-TR" sz="2000" dirty="0"/>
              <a:t> bağlantı şekli ile ışın veren yüzey arttırılır, istenen renk elde edilebilir ve güvenli </a:t>
            </a:r>
            <a:r>
              <a:rPr lang="tr-TR" sz="2000" dirty="0" smtClean="0"/>
              <a:t>çalışma sağlanır</a:t>
            </a:r>
            <a:r>
              <a:rPr lang="tr-TR" sz="2000" dirty="0"/>
              <a:t>.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3B3B-8905-4319-A067-09E416D34BAE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9047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Seri bağlantı şeklinde LED’ler </a:t>
            </a:r>
            <a:r>
              <a:rPr lang="tr-TR" sz="2000" dirty="0" smtClean="0"/>
              <a:t>üzerinden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akan </a:t>
            </a:r>
            <a:r>
              <a:rPr lang="tr-TR" sz="2000" dirty="0"/>
              <a:t>akım</a:t>
            </a:r>
            <a:r>
              <a:rPr lang="tr-TR" sz="2000" dirty="0" smtClean="0"/>
              <a:t>,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000" dirty="0" smtClean="0"/>
          </a:p>
          <a:p>
            <a:pPr marL="0" indent="0">
              <a:lnSpc>
                <a:spcPct val="150000"/>
              </a:lnSpc>
              <a:buNone/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Burada </a:t>
            </a:r>
            <a:r>
              <a:rPr lang="tr-TR" sz="2000" i="1" dirty="0"/>
              <a:t>UCC</a:t>
            </a:r>
            <a:r>
              <a:rPr lang="tr-TR" sz="2000" dirty="0"/>
              <a:t>; besleme gerilimi,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i="1" dirty="0" smtClean="0"/>
              <a:t>RL</a:t>
            </a:r>
            <a:r>
              <a:rPr lang="tr-TR" sz="2000" dirty="0"/>
              <a:t>; akım belirleyici direnç,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i="1" dirty="0" smtClean="0"/>
              <a:t>UL1,UL2</a:t>
            </a:r>
            <a:r>
              <a:rPr lang="tr-TR" sz="2000" i="1" dirty="0"/>
              <a:t>,…</a:t>
            </a:r>
            <a:r>
              <a:rPr lang="tr-TR" sz="2000" i="1" dirty="0" err="1" smtClean="0"/>
              <a:t>ULn</a:t>
            </a:r>
            <a:r>
              <a:rPr lang="tr-TR" sz="2000" i="1" dirty="0" smtClean="0"/>
              <a:t>; </a:t>
            </a:r>
            <a:r>
              <a:rPr lang="tr-TR" sz="2000" dirty="0" smtClean="0"/>
              <a:t>LED’lerin </a:t>
            </a:r>
            <a:r>
              <a:rPr lang="tr-TR" sz="2000" dirty="0"/>
              <a:t>eşik gerilimleridir.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Seri </a:t>
            </a:r>
            <a:r>
              <a:rPr lang="tr-TR" sz="2000" dirty="0"/>
              <a:t>bağlantı şekli için besleme geriliminin </a:t>
            </a:r>
            <a:r>
              <a:rPr lang="tr-TR" sz="2000" dirty="0" smtClean="0"/>
              <a:t>değeri</a:t>
            </a:r>
            <a:r>
              <a:rPr lang="tr-TR" sz="2000" dirty="0"/>
              <a:t>,</a:t>
            </a:r>
            <a:endParaRPr lang="tr-TR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tr-TR" sz="2000" dirty="0" smtClean="0"/>
              <a:t>                  UCC </a:t>
            </a:r>
            <a:r>
              <a:rPr lang="tr-TR" sz="2000" dirty="0"/>
              <a:t>&gt; ( UL1 + UL2 +....+</a:t>
            </a:r>
            <a:r>
              <a:rPr lang="tr-TR" sz="2000" dirty="0" err="1"/>
              <a:t>ULn</a:t>
            </a:r>
            <a:r>
              <a:rPr lang="tr-TR" sz="2000" dirty="0"/>
              <a:t>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340768"/>
            <a:ext cx="1936305" cy="445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772816"/>
            <a:ext cx="37052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80DB-0767-4F4F-89EC-998914CA4E1C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0760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402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LED’lerin eşik gerilimleri (iletim yönündeki gerilim) birbirine eşit ise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000" dirty="0" smtClean="0"/>
              <a:t>                       (</a:t>
            </a:r>
            <a:r>
              <a:rPr lang="tr-TR" sz="2000" i="1" dirty="0"/>
              <a:t>UL1=UL2=…=</a:t>
            </a:r>
            <a:r>
              <a:rPr lang="tr-TR" sz="2000" i="1" dirty="0" err="1"/>
              <a:t>ULn</a:t>
            </a:r>
            <a:r>
              <a:rPr lang="tr-TR" sz="2000" dirty="0"/>
              <a:t>) </a:t>
            </a:r>
            <a:endParaRPr lang="tr-TR" sz="2000" dirty="0" smtClean="0"/>
          </a:p>
          <a:p>
            <a:pPr marL="0" indent="0">
              <a:lnSpc>
                <a:spcPct val="150000"/>
              </a:lnSpc>
              <a:buNone/>
            </a:pPr>
            <a:endParaRPr lang="tr-TR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tr-TR" sz="2000" dirty="0"/>
              <a:t>B</a:t>
            </a:r>
            <a:r>
              <a:rPr lang="tr-TR" sz="2000" dirty="0" smtClean="0"/>
              <a:t>esleme gerilimi, UCC </a:t>
            </a:r>
            <a:r>
              <a:rPr lang="tr-TR" sz="2000" dirty="0"/>
              <a:t>&gt; </a:t>
            </a:r>
            <a:r>
              <a:rPr lang="tr-TR" sz="2000" dirty="0" err="1"/>
              <a:t>nUL</a:t>
            </a:r>
            <a:r>
              <a:rPr lang="tr-TR" sz="2000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000" dirty="0"/>
              <a:t>şeklinde olur. Burada </a:t>
            </a:r>
            <a:r>
              <a:rPr lang="tr-TR" sz="2000" i="1" dirty="0"/>
              <a:t>n</a:t>
            </a:r>
            <a:r>
              <a:rPr lang="tr-TR" sz="2000" dirty="0"/>
              <a:t>: seri bağlanmış LED sayısıdır</a:t>
            </a:r>
            <a:r>
              <a:rPr lang="tr-TR" sz="20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/>
              <a:t>Seri bağlantı şeklinin avantajları: LED’ler aynı akımla beslenmektedir. Toplam ışın </a:t>
            </a:r>
            <a:r>
              <a:rPr lang="tr-TR" sz="2000" dirty="0" smtClean="0"/>
              <a:t>gücü 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şeklindedir.</a:t>
            </a:r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1" y="4941168"/>
            <a:ext cx="3456384" cy="534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97B7-CA0B-444D-956B-BAE8071C404C}" type="datetime1">
              <a:rPr lang="tr-TR" smtClean="0"/>
              <a:pPr/>
              <a:t>25.03.2015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3993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tlik">
  <a:themeElements>
    <a:clrScheme name="Netlik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tl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91</TotalTime>
  <Words>1020</Words>
  <Application>Microsoft Office PowerPoint</Application>
  <PresentationFormat>Ekran Gösterisi (4:3)</PresentationFormat>
  <Paragraphs>151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Netlik</vt:lpstr>
      <vt:lpstr>LED DEVRELERİ</vt:lpstr>
      <vt:lpstr>LED BAĞLANTI ŞEKİLLERİ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LED’LERİN BESLEME ÇEŞİTLERİ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 DEVRELERİ</dc:title>
  <dc:creator>PHYSİCST MBM</dc:creator>
  <cp:lastModifiedBy>Sarı</cp:lastModifiedBy>
  <cp:revision>64</cp:revision>
  <dcterms:created xsi:type="dcterms:W3CDTF">2015-03-24T16:19:24Z</dcterms:created>
  <dcterms:modified xsi:type="dcterms:W3CDTF">2015-03-25T13:43:46Z</dcterms:modified>
</cp:coreProperties>
</file>