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Default Extension="mp4" ContentType="video/unknown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8" r:id="rId5"/>
    <p:sldId id="279" r:id="rId6"/>
    <p:sldId id="280" r:id="rId7"/>
    <p:sldId id="281" r:id="rId8"/>
    <p:sldId id="300" r:id="rId9"/>
    <p:sldId id="301" r:id="rId10"/>
    <p:sldId id="302" r:id="rId11"/>
    <p:sldId id="303" r:id="rId12"/>
    <p:sldId id="304" r:id="rId13"/>
    <p:sldId id="259" r:id="rId14"/>
    <p:sldId id="260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98" r:id="rId24"/>
    <p:sldId id="299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64" r:id="rId37"/>
    <p:sldId id="274" r:id="rId38"/>
    <p:sldId id="276" r:id="rId39"/>
    <p:sldId id="275" r:id="rId40"/>
    <p:sldId id="277" r:id="rId41"/>
    <p:sldId id="293" r:id="rId42"/>
    <p:sldId id="295" r:id="rId43"/>
    <p:sldId id="296" r:id="rId44"/>
    <p:sldId id="294" r:id="rId4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288" autoAdjust="0"/>
  </p:normalViewPr>
  <p:slideViewPr>
    <p:cSldViewPr>
      <p:cViewPr>
        <p:scale>
          <a:sx n="70" d="100"/>
          <a:sy n="70" d="100"/>
        </p:scale>
        <p:origin x="-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7873A1-F36E-4C7E-8CFA-04027FA69FB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07E49C4-4683-4C04-87AA-638C347E21F1}">
      <dgm:prSet/>
      <dgm:spPr/>
      <dgm:t>
        <a:bodyPr/>
        <a:lstStyle/>
        <a:p>
          <a:pPr rtl="0"/>
          <a:r>
            <a:rPr lang="tr-TR" dirty="0" smtClean="0"/>
            <a:t>Diyotlar başlıca üç ana gruba ayrılır:</a:t>
          </a:r>
          <a:endParaRPr lang="tr-TR" dirty="0"/>
        </a:p>
      </dgm:t>
    </dgm:pt>
    <dgm:pt modelId="{BAAF896F-FBA2-43C9-BEC8-BA0395A52A9A}" type="parTrans" cxnId="{17F22A5A-AA6E-4982-AF69-4F917CA515AA}">
      <dgm:prSet/>
      <dgm:spPr/>
      <dgm:t>
        <a:bodyPr/>
        <a:lstStyle/>
        <a:p>
          <a:endParaRPr lang="tr-TR"/>
        </a:p>
      </dgm:t>
    </dgm:pt>
    <dgm:pt modelId="{D23462A7-A6A8-49EF-9D3D-77395B77A356}" type="sibTrans" cxnId="{17F22A5A-AA6E-4982-AF69-4F917CA515AA}">
      <dgm:prSet/>
      <dgm:spPr/>
      <dgm:t>
        <a:bodyPr/>
        <a:lstStyle/>
        <a:p>
          <a:endParaRPr lang="tr-TR"/>
        </a:p>
      </dgm:t>
    </dgm:pt>
    <dgm:pt modelId="{8B747263-51BD-4B8B-BB07-E6935D9530DD}">
      <dgm:prSet/>
      <dgm:spPr/>
      <dgm:t>
        <a:bodyPr/>
        <a:lstStyle/>
        <a:p>
          <a:pPr rtl="0"/>
          <a:r>
            <a:rPr lang="tr-TR" smtClean="0"/>
            <a:t>Lamba diyotlar</a:t>
          </a:r>
          <a:endParaRPr lang="tr-TR"/>
        </a:p>
      </dgm:t>
    </dgm:pt>
    <dgm:pt modelId="{FC300668-359E-4667-B7E7-E251A6BBBBF7}" type="parTrans" cxnId="{8958E36F-4000-4F5F-8530-86670B4856FC}">
      <dgm:prSet/>
      <dgm:spPr/>
      <dgm:t>
        <a:bodyPr/>
        <a:lstStyle/>
        <a:p>
          <a:endParaRPr lang="tr-TR"/>
        </a:p>
      </dgm:t>
    </dgm:pt>
    <dgm:pt modelId="{07A2DB45-6FF5-4D3E-8AAB-63789E8725B5}" type="sibTrans" cxnId="{8958E36F-4000-4F5F-8530-86670B4856FC}">
      <dgm:prSet/>
      <dgm:spPr/>
      <dgm:t>
        <a:bodyPr/>
        <a:lstStyle/>
        <a:p>
          <a:endParaRPr lang="tr-TR"/>
        </a:p>
      </dgm:t>
    </dgm:pt>
    <dgm:pt modelId="{7F9103FC-3833-4F36-A328-5AF25CA8B446}">
      <dgm:prSet/>
      <dgm:spPr/>
      <dgm:t>
        <a:bodyPr/>
        <a:lstStyle/>
        <a:p>
          <a:pPr rtl="0"/>
          <a:r>
            <a:rPr lang="tr-TR" smtClean="0"/>
            <a:t>Metal diyotlar</a:t>
          </a:r>
          <a:endParaRPr lang="tr-TR"/>
        </a:p>
      </dgm:t>
    </dgm:pt>
    <dgm:pt modelId="{435C995F-4430-47B8-BE1A-F1E48760C3CC}" type="parTrans" cxnId="{0ED4A18C-0BF4-460B-ACF9-0B4BE86F119B}">
      <dgm:prSet/>
      <dgm:spPr/>
      <dgm:t>
        <a:bodyPr/>
        <a:lstStyle/>
        <a:p>
          <a:endParaRPr lang="tr-TR"/>
        </a:p>
      </dgm:t>
    </dgm:pt>
    <dgm:pt modelId="{843DD1E6-371A-4781-B809-8692CB8C181C}" type="sibTrans" cxnId="{0ED4A18C-0BF4-460B-ACF9-0B4BE86F119B}">
      <dgm:prSet/>
      <dgm:spPr/>
      <dgm:t>
        <a:bodyPr/>
        <a:lstStyle/>
        <a:p>
          <a:endParaRPr lang="tr-TR"/>
        </a:p>
      </dgm:t>
    </dgm:pt>
    <dgm:pt modelId="{0EC0D83F-F0FC-49F2-9F5E-E77DA605FD3C}">
      <dgm:prSet/>
      <dgm:spPr/>
      <dgm:t>
        <a:bodyPr/>
        <a:lstStyle/>
        <a:p>
          <a:pPr rtl="0"/>
          <a:r>
            <a:rPr lang="tr-TR" smtClean="0"/>
            <a:t>Yarı iletken diyotlar</a:t>
          </a:r>
          <a:endParaRPr lang="tr-TR"/>
        </a:p>
      </dgm:t>
    </dgm:pt>
    <dgm:pt modelId="{69022649-69F5-441D-AD4D-094FB4D83778}" type="parTrans" cxnId="{49B80D51-2B8C-49CF-AC05-ABC867229FC2}">
      <dgm:prSet/>
      <dgm:spPr/>
      <dgm:t>
        <a:bodyPr/>
        <a:lstStyle/>
        <a:p>
          <a:endParaRPr lang="tr-TR"/>
        </a:p>
      </dgm:t>
    </dgm:pt>
    <dgm:pt modelId="{9DEA1CB8-3F90-41E1-B028-847531D9B6A5}" type="sibTrans" cxnId="{49B80D51-2B8C-49CF-AC05-ABC867229FC2}">
      <dgm:prSet/>
      <dgm:spPr/>
      <dgm:t>
        <a:bodyPr/>
        <a:lstStyle/>
        <a:p>
          <a:endParaRPr lang="tr-TR"/>
        </a:p>
      </dgm:t>
    </dgm:pt>
    <dgm:pt modelId="{5870FDC2-9EC1-492F-9758-038BC5C6B5B0}" type="pres">
      <dgm:prSet presAssocID="{FF7873A1-F36E-4C7E-8CFA-04027FA69FB5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tr-TR"/>
        </a:p>
      </dgm:t>
    </dgm:pt>
    <dgm:pt modelId="{5A11D43C-7D13-4AC1-A04B-CC4A3121EAAA}" type="pres">
      <dgm:prSet presAssocID="{FF7873A1-F36E-4C7E-8CFA-04027FA69FB5}" presName="pyramid" presStyleLbl="node1" presStyleIdx="0" presStyleCnt="1"/>
      <dgm:spPr/>
    </dgm:pt>
    <dgm:pt modelId="{003F3FB6-BA52-4C0C-992E-76A682BC9F87}" type="pres">
      <dgm:prSet presAssocID="{FF7873A1-F36E-4C7E-8CFA-04027FA69FB5}" presName="theList" presStyleCnt="0"/>
      <dgm:spPr/>
    </dgm:pt>
    <dgm:pt modelId="{CCAB341D-1968-4A2D-9186-F9AA99F7E6D3}" type="pres">
      <dgm:prSet presAssocID="{707E49C4-4683-4C04-87AA-638C347E21F1}" presName="aNode" presStyleLbl="fgAcc1" presStyleIdx="0" presStyleCnt="4" custScaleX="227315" custLinFactY="-102832" custLinFactNeighborX="-12784" custLinFactNeighborY="-2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24FCFB4-092E-475D-9010-7AE3CC2C98EB}" type="pres">
      <dgm:prSet presAssocID="{707E49C4-4683-4C04-87AA-638C347E21F1}" presName="aSpace" presStyleCnt="0"/>
      <dgm:spPr/>
    </dgm:pt>
    <dgm:pt modelId="{75A49617-EF5E-4702-8D5C-E2E25CB400C9}" type="pres">
      <dgm:prSet presAssocID="{8B747263-51BD-4B8B-BB07-E6935D9530DD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4D06A8D-6C52-41A1-A1A9-8D02AB54F9FA}" type="pres">
      <dgm:prSet presAssocID="{8B747263-51BD-4B8B-BB07-E6935D9530DD}" presName="aSpace" presStyleCnt="0"/>
      <dgm:spPr/>
    </dgm:pt>
    <dgm:pt modelId="{EA37ACFF-F34B-47D4-89D8-C55B1C3ACF50}" type="pres">
      <dgm:prSet presAssocID="{7F9103FC-3833-4F36-A328-5AF25CA8B446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4C0161D-A358-4D02-82E4-4A8163F17997}" type="pres">
      <dgm:prSet presAssocID="{7F9103FC-3833-4F36-A328-5AF25CA8B446}" presName="aSpace" presStyleCnt="0"/>
      <dgm:spPr/>
    </dgm:pt>
    <dgm:pt modelId="{425A7857-FBEF-4E8E-8F8E-5354F52881A2}" type="pres">
      <dgm:prSet presAssocID="{0EC0D83F-F0FC-49F2-9F5E-E77DA605FD3C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0613BA0-FF35-4B83-8412-793C5A5ED8AC}" type="pres">
      <dgm:prSet presAssocID="{0EC0D83F-F0FC-49F2-9F5E-E77DA605FD3C}" presName="aSpace" presStyleCnt="0"/>
      <dgm:spPr/>
    </dgm:pt>
  </dgm:ptLst>
  <dgm:cxnLst>
    <dgm:cxn modelId="{17F22A5A-AA6E-4982-AF69-4F917CA515AA}" srcId="{FF7873A1-F36E-4C7E-8CFA-04027FA69FB5}" destId="{707E49C4-4683-4C04-87AA-638C347E21F1}" srcOrd="0" destOrd="0" parTransId="{BAAF896F-FBA2-43C9-BEC8-BA0395A52A9A}" sibTransId="{D23462A7-A6A8-49EF-9D3D-77395B77A356}"/>
    <dgm:cxn modelId="{F7CCE047-D250-4302-81BF-5233E59E93B4}" type="presOf" srcId="{8B747263-51BD-4B8B-BB07-E6935D9530DD}" destId="{75A49617-EF5E-4702-8D5C-E2E25CB400C9}" srcOrd="0" destOrd="0" presId="urn:microsoft.com/office/officeart/2005/8/layout/pyramid2"/>
    <dgm:cxn modelId="{15B31DCA-BB92-469E-95A8-DF9A6954286C}" type="presOf" srcId="{707E49C4-4683-4C04-87AA-638C347E21F1}" destId="{CCAB341D-1968-4A2D-9186-F9AA99F7E6D3}" srcOrd="0" destOrd="0" presId="urn:microsoft.com/office/officeart/2005/8/layout/pyramid2"/>
    <dgm:cxn modelId="{0ED4A18C-0BF4-460B-ACF9-0B4BE86F119B}" srcId="{FF7873A1-F36E-4C7E-8CFA-04027FA69FB5}" destId="{7F9103FC-3833-4F36-A328-5AF25CA8B446}" srcOrd="2" destOrd="0" parTransId="{435C995F-4430-47B8-BE1A-F1E48760C3CC}" sibTransId="{843DD1E6-371A-4781-B809-8692CB8C181C}"/>
    <dgm:cxn modelId="{8958E36F-4000-4F5F-8530-86670B4856FC}" srcId="{FF7873A1-F36E-4C7E-8CFA-04027FA69FB5}" destId="{8B747263-51BD-4B8B-BB07-E6935D9530DD}" srcOrd="1" destOrd="0" parTransId="{FC300668-359E-4667-B7E7-E251A6BBBBF7}" sibTransId="{07A2DB45-6FF5-4D3E-8AAB-63789E8725B5}"/>
    <dgm:cxn modelId="{0F3B7893-D365-4539-9297-F389ED76705C}" type="presOf" srcId="{7F9103FC-3833-4F36-A328-5AF25CA8B446}" destId="{EA37ACFF-F34B-47D4-89D8-C55B1C3ACF50}" srcOrd="0" destOrd="0" presId="urn:microsoft.com/office/officeart/2005/8/layout/pyramid2"/>
    <dgm:cxn modelId="{770EC4FE-FD1E-42F9-A2E1-8EB2CAE8DFC6}" type="presOf" srcId="{FF7873A1-F36E-4C7E-8CFA-04027FA69FB5}" destId="{5870FDC2-9EC1-492F-9758-038BC5C6B5B0}" srcOrd="0" destOrd="0" presId="urn:microsoft.com/office/officeart/2005/8/layout/pyramid2"/>
    <dgm:cxn modelId="{49B80D51-2B8C-49CF-AC05-ABC867229FC2}" srcId="{FF7873A1-F36E-4C7E-8CFA-04027FA69FB5}" destId="{0EC0D83F-F0FC-49F2-9F5E-E77DA605FD3C}" srcOrd="3" destOrd="0" parTransId="{69022649-69F5-441D-AD4D-094FB4D83778}" sibTransId="{9DEA1CB8-3F90-41E1-B028-847531D9B6A5}"/>
    <dgm:cxn modelId="{7036028C-C0C4-4C24-8C70-119F7A047492}" type="presOf" srcId="{0EC0D83F-F0FC-49F2-9F5E-E77DA605FD3C}" destId="{425A7857-FBEF-4E8E-8F8E-5354F52881A2}" srcOrd="0" destOrd="0" presId="urn:microsoft.com/office/officeart/2005/8/layout/pyramid2"/>
    <dgm:cxn modelId="{0032C457-6059-4B69-88C6-7312DEB85876}" type="presParOf" srcId="{5870FDC2-9EC1-492F-9758-038BC5C6B5B0}" destId="{5A11D43C-7D13-4AC1-A04B-CC4A3121EAAA}" srcOrd="0" destOrd="0" presId="urn:microsoft.com/office/officeart/2005/8/layout/pyramid2"/>
    <dgm:cxn modelId="{7FE44BA8-B4DA-40E4-91D7-CBD84D077343}" type="presParOf" srcId="{5870FDC2-9EC1-492F-9758-038BC5C6B5B0}" destId="{003F3FB6-BA52-4C0C-992E-76A682BC9F87}" srcOrd="1" destOrd="0" presId="urn:microsoft.com/office/officeart/2005/8/layout/pyramid2"/>
    <dgm:cxn modelId="{77200DB6-4437-425D-A914-6B9226DA01FC}" type="presParOf" srcId="{003F3FB6-BA52-4C0C-992E-76A682BC9F87}" destId="{CCAB341D-1968-4A2D-9186-F9AA99F7E6D3}" srcOrd="0" destOrd="0" presId="urn:microsoft.com/office/officeart/2005/8/layout/pyramid2"/>
    <dgm:cxn modelId="{731B5599-EC1E-4AC8-AEDB-4891A3CDF785}" type="presParOf" srcId="{003F3FB6-BA52-4C0C-992E-76A682BC9F87}" destId="{724FCFB4-092E-475D-9010-7AE3CC2C98EB}" srcOrd="1" destOrd="0" presId="urn:microsoft.com/office/officeart/2005/8/layout/pyramid2"/>
    <dgm:cxn modelId="{4C2DC30D-0CCA-4C03-9630-82331465D158}" type="presParOf" srcId="{003F3FB6-BA52-4C0C-992E-76A682BC9F87}" destId="{75A49617-EF5E-4702-8D5C-E2E25CB400C9}" srcOrd="2" destOrd="0" presId="urn:microsoft.com/office/officeart/2005/8/layout/pyramid2"/>
    <dgm:cxn modelId="{EAD4E673-E9B2-47A6-88B3-675E46437465}" type="presParOf" srcId="{003F3FB6-BA52-4C0C-992E-76A682BC9F87}" destId="{24D06A8D-6C52-41A1-A1A9-8D02AB54F9FA}" srcOrd="3" destOrd="0" presId="urn:microsoft.com/office/officeart/2005/8/layout/pyramid2"/>
    <dgm:cxn modelId="{916D6AA7-93BC-43BF-97ED-4F1AF9E1E143}" type="presParOf" srcId="{003F3FB6-BA52-4C0C-992E-76A682BC9F87}" destId="{EA37ACFF-F34B-47D4-89D8-C55B1C3ACF50}" srcOrd="4" destOrd="0" presId="urn:microsoft.com/office/officeart/2005/8/layout/pyramid2"/>
    <dgm:cxn modelId="{26287854-F677-4B26-A44D-913599F45940}" type="presParOf" srcId="{003F3FB6-BA52-4C0C-992E-76A682BC9F87}" destId="{84C0161D-A358-4D02-82E4-4A8163F17997}" srcOrd="5" destOrd="0" presId="urn:microsoft.com/office/officeart/2005/8/layout/pyramid2"/>
    <dgm:cxn modelId="{756E18E4-B380-46EB-B1CD-3989497A362E}" type="presParOf" srcId="{003F3FB6-BA52-4C0C-992E-76A682BC9F87}" destId="{425A7857-FBEF-4E8E-8F8E-5354F52881A2}" srcOrd="6" destOrd="0" presId="urn:microsoft.com/office/officeart/2005/8/layout/pyramid2"/>
    <dgm:cxn modelId="{F8FCA610-B2CC-4C5F-830D-E70FEEB0AC2A}" type="presParOf" srcId="{003F3FB6-BA52-4C0C-992E-76A682BC9F87}" destId="{C0613BA0-FF35-4B83-8412-793C5A5ED8AC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1D43C-7D13-4AC1-A04B-CC4A3121EAAA}">
      <dsp:nvSpPr>
        <dsp:cNvPr id="0" name=""/>
        <dsp:cNvSpPr/>
      </dsp:nvSpPr>
      <dsp:spPr>
        <a:xfrm>
          <a:off x="-76922" y="0"/>
          <a:ext cx="4873752" cy="487375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B341D-1968-4A2D-9186-F9AA99F7E6D3}">
      <dsp:nvSpPr>
        <dsp:cNvPr id="0" name=""/>
        <dsp:cNvSpPr/>
      </dsp:nvSpPr>
      <dsp:spPr>
        <a:xfrm>
          <a:off x="0" y="0"/>
          <a:ext cx="7201200" cy="8662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Diyotlar başlıca üç ana gruba ayrılır:</a:t>
          </a:r>
          <a:endParaRPr lang="tr-TR" sz="2600" kern="1200" dirty="0"/>
        </a:p>
      </dsp:txBody>
      <dsp:txXfrm>
        <a:off x="42286" y="42286"/>
        <a:ext cx="7116628" cy="781661"/>
      </dsp:txXfrm>
    </dsp:sp>
    <dsp:sp modelId="{75A49617-EF5E-4702-8D5C-E2E25CB400C9}">
      <dsp:nvSpPr>
        <dsp:cNvPr id="0" name=""/>
        <dsp:cNvSpPr/>
      </dsp:nvSpPr>
      <dsp:spPr>
        <a:xfrm>
          <a:off x="2359953" y="1462363"/>
          <a:ext cx="3167938" cy="8662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smtClean="0"/>
            <a:t>Lamba diyotlar</a:t>
          </a:r>
          <a:endParaRPr lang="tr-TR" sz="2600" kern="1200"/>
        </a:p>
      </dsp:txBody>
      <dsp:txXfrm>
        <a:off x="2402239" y="1504649"/>
        <a:ext cx="3083366" cy="781661"/>
      </dsp:txXfrm>
    </dsp:sp>
    <dsp:sp modelId="{EA37ACFF-F34B-47D4-89D8-C55B1C3ACF50}">
      <dsp:nvSpPr>
        <dsp:cNvPr id="0" name=""/>
        <dsp:cNvSpPr/>
      </dsp:nvSpPr>
      <dsp:spPr>
        <a:xfrm>
          <a:off x="2359953" y="2436876"/>
          <a:ext cx="3167938" cy="8662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smtClean="0"/>
            <a:t>Metal diyotlar</a:t>
          </a:r>
          <a:endParaRPr lang="tr-TR" sz="2600" kern="1200"/>
        </a:p>
      </dsp:txBody>
      <dsp:txXfrm>
        <a:off x="2402239" y="2479162"/>
        <a:ext cx="3083366" cy="781661"/>
      </dsp:txXfrm>
    </dsp:sp>
    <dsp:sp modelId="{425A7857-FBEF-4E8E-8F8E-5354F52881A2}">
      <dsp:nvSpPr>
        <dsp:cNvPr id="0" name=""/>
        <dsp:cNvSpPr/>
      </dsp:nvSpPr>
      <dsp:spPr>
        <a:xfrm>
          <a:off x="2359953" y="3411388"/>
          <a:ext cx="3167938" cy="8662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smtClean="0"/>
            <a:t>Yarı iletken diyotlar</a:t>
          </a:r>
          <a:endParaRPr lang="tr-TR" sz="2600" kern="1200"/>
        </a:p>
      </dsp:txBody>
      <dsp:txXfrm>
        <a:off x="2402239" y="3453674"/>
        <a:ext cx="3083366" cy="7816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23720DD-5B6D-40BF-8493-A6B52D484E6B}" type="datetimeFigureOut">
              <a:rPr lang="tr-TR" smtClean="0"/>
              <a:pPr/>
              <a:t>16.03.2015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Dikdörtgen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ikdörtgen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ikdörtgen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16.03.2015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16.03.2015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pPr/>
              <a:t>16.03.2015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23720DD-5B6D-40BF-8493-A6B52D484E6B}" type="datetimeFigureOut">
              <a:rPr lang="tr-TR" smtClean="0"/>
              <a:pPr/>
              <a:t>16.03.2015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Dikdörtgen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ikdörtgen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16.03.2015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16.03.2015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pPr/>
              <a:t>16.03.2015</a:t>
            </a:fld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16.03.2015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pPr/>
              <a:t>16.03.2015</a:t>
            </a:fld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pPr/>
              <a:t>16.03.2015</a:t>
            </a:fld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16.03.2015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6.xml"/><Relationship Id="rId1" Type="http://schemas.openxmlformats.org/officeDocument/2006/relationships/video" Target="NULL" TargetMode="Externa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r-TR" sz="8000" dirty="0" smtClean="0">
                <a:solidFill>
                  <a:schemeClr val="accent1">
                    <a:lumMod val="75000"/>
                  </a:schemeClr>
                </a:solidFill>
              </a:rPr>
              <a:t>DİYOTLAR</a:t>
            </a:r>
            <a:endParaRPr lang="tr-TR" sz="8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952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g01_00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5536" y="404664"/>
            <a:ext cx="8311557" cy="5328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6198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990600" y="533400"/>
            <a:ext cx="609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Yarıiletkenlerde Kristal Yapı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82600" y="1803400"/>
            <a:ext cx="27432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50000"/>
              </a:lnSpc>
              <a:spcBef>
                <a:spcPct val="50000"/>
              </a:spcBef>
            </a:pPr>
            <a:r>
              <a:rPr lang="tr-TR" altLang="en-US" dirty="0">
                <a:latin typeface="Comic Sans MS" pitchFamily="66" charset="0"/>
              </a:rPr>
              <a:t>Sili</a:t>
            </a:r>
            <a:r>
              <a:rPr lang="en-US" altLang="en-US" dirty="0">
                <a:latin typeface="Comic Sans MS" pitchFamily="66" charset="0"/>
              </a:rPr>
              <a:t>k</a:t>
            </a:r>
            <a:r>
              <a:rPr lang="tr-TR" altLang="en-US" dirty="0">
                <a:latin typeface="Comic Sans MS" pitchFamily="66" charset="0"/>
              </a:rPr>
              <a:t>on ve germanyum atomlarının </a:t>
            </a:r>
            <a:r>
              <a:rPr lang="en-US" altLang="en-US" dirty="0">
                <a:latin typeface="Comic Sans MS" pitchFamily="66" charset="0"/>
              </a:rPr>
              <a:t>v</a:t>
            </a:r>
            <a:r>
              <a:rPr lang="tr-TR" altLang="en-US" dirty="0" err="1">
                <a:latin typeface="Comic Sans MS" pitchFamily="66" charset="0"/>
              </a:rPr>
              <a:t>alans</a:t>
            </a:r>
            <a:r>
              <a:rPr lang="tr-TR" altLang="en-US" dirty="0">
                <a:latin typeface="Comic Sans MS" pitchFamily="66" charset="0"/>
              </a:rPr>
              <a:t> yörüngelerinde yer alan elektronlar arasında </a:t>
            </a:r>
            <a:r>
              <a:rPr lang="tr-TR" altLang="en-US" dirty="0" err="1">
                <a:latin typeface="Comic Sans MS" pitchFamily="66" charset="0"/>
              </a:rPr>
              <a:t>kovalent</a:t>
            </a:r>
            <a:r>
              <a:rPr lang="tr-TR" altLang="en-US" dirty="0">
                <a:latin typeface="Comic Sans MS" pitchFamily="66" charset="0"/>
              </a:rPr>
              <a:t> bağ yapısı vardır. Saf halde bu bağ yapısı bozulmaz ve </a:t>
            </a:r>
            <a:r>
              <a:rPr lang="en-US" altLang="en-US" dirty="0">
                <a:latin typeface="Comic Sans MS" pitchFamily="66" charset="0"/>
              </a:rPr>
              <a:t>b</a:t>
            </a:r>
            <a:r>
              <a:rPr lang="tr-TR" altLang="en-US" dirty="0">
                <a:latin typeface="Comic Sans MS" pitchFamily="66" charset="0"/>
              </a:rPr>
              <a:t>u yarıiletken malzemeler yalıtkan durumdadır.</a:t>
            </a:r>
            <a:endParaRPr lang="en-US" altLang="en-US" dirty="0">
              <a:latin typeface="Comic Sans MS" pitchFamily="66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182" t="10223" r="17046" b="13100"/>
          <a:stretch>
            <a:fillRect/>
          </a:stretch>
        </p:blipFill>
        <p:spPr bwMode="auto">
          <a:xfrm>
            <a:off x="3454400" y="1651000"/>
            <a:ext cx="5257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7034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g01_01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563888" y="980728"/>
            <a:ext cx="4435475" cy="4983163"/>
          </a:xfrm>
          <a:prstGeom prst="rect">
            <a:avLst/>
          </a:prstGeom>
          <a:noFill/>
        </p:spPr>
      </p:pic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609600" y="2060848"/>
            <a:ext cx="2667000" cy="22098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tr-TR" sz="2000" b="1" smtClean="0">
                <a:solidFill>
                  <a:schemeClr val="accent1">
                    <a:lumMod val="75000"/>
                  </a:schemeClr>
                </a:solidFill>
              </a:rPr>
              <a:t>Saf bir silikon kristali için enerji-band diyagramı. Görüldüğü gibi iletim bandında elektron yoktur.</a:t>
            </a:r>
            <a:endParaRPr lang="tr-TR" sz="2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977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7467600" cy="1143000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P-tipi ve N-tipi Yarıiletkenler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7467600" cy="532859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000" dirty="0">
                <a:latin typeface="Comic Sans MS" pitchFamily="66" charset="0"/>
              </a:rPr>
              <a:t>N- </a:t>
            </a:r>
            <a:r>
              <a:rPr lang="tr-TR" altLang="en-US" sz="2000" dirty="0">
                <a:latin typeface="Comic Sans MS" pitchFamily="66" charset="0"/>
              </a:rPr>
              <a:t>ve</a:t>
            </a:r>
            <a:r>
              <a:rPr lang="en-US" altLang="en-US" sz="2000" dirty="0">
                <a:latin typeface="Comic Sans MS" pitchFamily="66" charset="0"/>
              </a:rPr>
              <a:t> P-t</a:t>
            </a:r>
            <a:r>
              <a:rPr lang="tr-TR" altLang="en-US" sz="2000" dirty="0">
                <a:latin typeface="Comic Sans MS" pitchFamily="66" charset="0"/>
              </a:rPr>
              <a:t>ipi</a:t>
            </a:r>
            <a:r>
              <a:rPr lang="en-US" altLang="en-US" sz="2000" dirty="0">
                <a:latin typeface="Comic Sans MS" pitchFamily="66" charset="0"/>
              </a:rPr>
              <a:t> </a:t>
            </a:r>
            <a:r>
              <a:rPr lang="tr-TR" altLang="en-US" sz="2000" dirty="0">
                <a:latin typeface="Comic Sans MS" pitchFamily="66" charset="0"/>
              </a:rPr>
              <a:t>malzemelerin </a:t>
            </a:r>
            <a:r>
              <a:rPr lang="tr-TR" altLang="en-US" sz="2000" dirty="0" err="1">
                <a:latin typeface="Comic Sans MS" pitchFamily="66" charset="0"/>
              </a:rPr>
              <a:t>oluşturu</a:t>
            </a:r>
            <a:r>
              <a:rPr lang="en-US" altLang="en-US" sz="2000" dirty="0">
                <a:latin typeface="Comic Sans MS" pitchFamily="66" charset="0"/>
              </a:rPr>
              <a:t>l</a:t>
            </a:r>
            <a:r>
              <a:rPr lang="tr-TR" altLang="en-US" sz="2000" dirty="0" err="1">
                <a:latin typeface="Comic Sans MS" pitchFamily="66" charset="0"/>
              </a:rPr>
              <a:t>ma</a:t>
            </a:r>
            <a:r>
              <a:rPr lang="tr-TR" altLang="en-US" sz="2000" dirty="0">
                <a:latin typeface="Comic Sans MS" pitchFamily="66" charset="0"/>
              </a:rPr>
              <a:t> işlemi</a:t>
            </a:r>
            <a:r>
              <a:rPr lang="en-US" altLang="en-US" sz="2000" dirty="0">
                <a:latin typeface="Comic Sans MS" pitchFamily="66" charset="0"/>
              </a:rPr>
              <a:t> </a:t>
            </a:r>
            <a:r>
              <a:rPr lang="tr-TR" altLang="en-US" sz="2000" dirty="0" err="1">
                <a:latin typeface="Comic Sans MS" pitchFamily="66" charset="0"/>
              </a:rPr>
              <a:t>katkıl</a:t>
            </a:r>
            <a:r>
              <a:rPr lang="en-US" altLang="en-US" sz="2000" dirty="0">
                <a:latin typeface="Comic Sans MS" pitchFamily="66" charset="0"/>
              </a:rPr>
              <a:t>a</a:t>
            </a:r>
            <a:r>
              <a:rPr lang="tr-TR" altLang="en-US" sz="2000" dirty="0" err="1">
                <a:latin typeface="Comic Sans MS" pitchFamily="66" charset="0"/>
              </a:rPr>
              <a:t>ma</a:t>
            </a:r>
            <a:r>
              <a:rPr lang="tr-TR" altLang="en-US" sz="2000" dirty="0">
                <a:latin typeface="Comic Sans MS" pitchFamily="66" charset="0"/>
              </a:rPr>
              <a:t> </a:t>
            </a:r>
            <a:r>
              <a:rPr lang="en-US" altLang="en-US" sz="2000" dirty="0">
                <a:latin typeface="Comic Sans MS" pitchFamily="66" charset="0"/>
              </a:rPr>
              <a:t>o</a:t>
            </a:r>
            <a:r>
              <a:rPr lang="tr-TR" altLang="en-US" sz="2000" dirty="0" err="1">
                <a:latin typeface="Comic Sans MS" pitchFamily="66" charset="0"/>
              </a:rPr>
              <a:t>larak</a:t>
            </a:r>
            <a:r>
              <a:rPr lang="tr-TR" altLang="en-US" sz="2000" dirty="0">
                <a:latin typeface="Comic Sans MS" pitchFamily="66" charset="0"/>
              </a:rPr>
              <a:t> adlandırılır.</a:t>
            </a:r>
            <a:endParaRPr lang="en-US" altLang="en-US" sz="2000" dirty="0"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06760" y="2319940"/>
            <a:ext cx="35814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en-US" sz="1600" dirty="0">
                <a:latin typeface="Comic Sans MS" pitchFamily="66" charset="0"/>
              </a:rPr>
              <a:t>N-tipi yarıiletken</a:t>
            </a:r>
            <a:r>
              <a:rPr lang="en-US" altLang="en-US" sz="1600" dirty="0">
                <a:latin typeface="Comic Sans MS" pitchFamily="66" charset="0"/>
              </a:rPr>
              <a:t> </a:t>
            </a:r>
            <a:r>
              <a:rPr lang="tr-TR" altLang="en-US" sz="1600" dirty="0">
                <a:latin typeface="Comic Sans MS" pitchFamily="66" charset="0"/>
              </a:rPr>
              <a:t>oluşturmak için Silikon yapıya </a:t>
            </a:r>
            <a:r>
              <a:rPr lang="tr-TR" altLang="en-US" sz="1600" dirty="0" err="1">
                <a:latin typeface="Comic Sans MS" pitchFamily="66" charset="0"/>
              </a:rPr>
              <a:t>Antimuan</a:t>
            </a:r>
            <a:r>
              <a:rPr lang="tr-TR" altLang="en-US" sz="1600" dirty="0">
                <a:latin typeface="Comic Sans MS" pitchFamily="66" charset="0"/>
              </a:rPr>
              <a:t> gibi </a:t>
            </a:r>
            <a:r>
              <a:rPr lang="en-US" altLang="en-US" sz="1600" dirty="0">
                <a:latin typeface="Comic Sans MS" pitchFamily="66" charset="0"/>
              </a:rPr>
              <a:t>5 </a:t>
            </a:r>
            <a:r>
              <a:rPr lang="tr-TR" altLang="en-US" sz="1600" dirty="0" err="1">
                <a:latin typeface="Comic Sans MS" pitchFamily="66" charset="0"/>
              </a:rPr>
              <a:t>valans</a:t>
            </a:r>
            <a:r>
              <a:rPr lang="tr-TR" altLang="en-US" sz="1600" dirty="0">
                <a:latin typeface="Comic Sans MS" pitchFamily="66" charset="0"/>
              </a:rPr>
              <a:t> </a:t>
            </a:r>
            <a:r>
              <a:rPr lang="en-US" altLang="en-US" sz="1600" dirty="0" err="1">
                <a:latin typeface="Comic Sans MS" pitchFamily="66" charset="0"/>
              </a:rPr>
              <a:t>ele</a:t>
            </a:r>
            <a:r>
              <a:rPr lang="tr-TR" altLang="en-US" sz="1600" dirty="0" err="1">
                <a:latin typeface="Comic Sans MS" pitchFamily="66" charset="0"/>
              </a:rPr>
              <a:t>ktronlu</a:t>
            </a:r>
            <a:r>
              <a:rPr lang="tr-TR" altLang="en-US" sz="1600" dirty="0">
                <a:latin typeface="Comic Sans MS" pitchFamily="66" charset="0"/>
              </a:rPr>
              <a:t> </a:t>
            </a:r>
            <a:r>
              <a:rPr lang="tr-TR" altLang="en-US" sz="1600" dirty="0" err="1">
                <a:latin typeface="Comic Sans MS" pitchFamily="66" charset="0"/>
              </a:rPr>
              <a:t>katkılama</a:t>
            </a:r>
            <a:r>
              <a:rPr lang="tr-TR" altLang="en-US" sz="1600" dirty="0">
                <a:latin typeface="Comic Sans MS" pitchFamily="66" charset="0"/>
              </a:rPr>
              <a:t> atomları katılır.</a:t>
            </a:r>
            <a:endParaRPr lang="en-US" altLang="en-US" sz="1600" dirty="0">
              <a:latin typeface="Comic Sans MS" pitchFamily="66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788024" y="2360661"/>
            <a:ext cx="3810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en-US" sz="1600" dirty="0">
                <a:latin typeface="Comic Sans MS" pitchFamily="66" charset="0"/>
              </a:rPr>
              <a:t>P-tipi yarıiletken</a:t>
            </a:r>
            <a:r>
              <a:rPr lang="en-US" altLang="en-US" sz="1600" dirty="0">
                <a:latin typeface="Comic Sans MS" pitchFamily="66" charset="0"/>
              </a:rPr>
              <a:t> </a:t>
            </a:r>
            <a:r>
              <a:rPr lang="tr-TR" altLang="en-US" sz="1600" dirty="0">
                <a:latin typeface="Comic Sans MS" pitchFamily="66" charset="0"/>
              </a:rPr>
              <a:t>oluşturmak için Silikon yapıya Bor gibi 3</a:t>
            </a:r>
            <a:r>
              <a:rPr lang="en-US" altLang="en-US" sz="1600" dirty="0">
                <a:latin typeface="Comic Sans MS" pitchFamily="66" charset="0"/>
              </a:rPr>
              <a:t> </a:t>
            </a:r>
            <a:r>
              <a:rPr lang="tr-TR" altLang="en-US" sz="1600" dirty="0" err="1">
                <a:latin typeface="Comic Sans MS" pitchFamily="66" charset="0"/>
              </a:rPr>
              <a:t>valans</a:t>
            </a:r>
            <a:r>
              <a:rPr lang="tr-TR" altLang="en-US" sz="1600" dirty="0">
                <a:latin typeface="Comic Sans MS" pitchFamily="66" charset="0"/>
              </a:rPr>
              <a:t> </a:t>
            </a:r>
            <a:r>
              <a:rPr lang="en-US" altLang="en-US" sz="1600" dirty="0" err="1">
                <a:latin typeface="Comic Sans MS" pitchFamily="66" charset="0"/>
              </a:rPr>
              <a:t>ele</a:t>
            </a:r>
            <a:r>
              <a:rPr lang="tr-TR" altLang="en-US" sz="1600" dirty="0" err="1">
                <a:latin typeface="Comic Sans MS" pitchFamily="66" charset="0"/>
              </a:rPr>
              <a:t>ktronlu</a:t>
            </a:r>
            <a:r>
              <a:rPr lang="tr-TR" altLang="en-US" sz="1600" dirty="0">
                <a:latin typeface="Comic Sans MS" pitchFamily="66" charset="0"/>
              </a:rPr>
              <a:t> </a:t>
            </a:r>
            <a:r>
              <a:rPr lang="tr-TR" altLang="en-US" sz="1600" dirty="0" err="1">
                <a:latin typeface="Comic Sans MS" pitchFamily="66" charset="0"/>
              </a:rPr>
              <a:t>katkılama</a:t>
            </a:r>
            <a:r>
              <a:rPr lang="tr-TR" altLang="en-US" sz="1600" dirty="0">
                <a:latin typeface="Comic Sans MS" pitchFamily="66" charset="0"/>
              </a:rPr>
              <a:t> atomları katılır</a:t>
            </a:r>
            <a:r>
              <a:rPr lang="tr-TR" altLang="en-US" dirty="0"/>
              <a:t>.</a:t>
            </a:r>
            <a:endParaRPr lang="en-US" altLang="en-US" dirty="0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411660" y="3389915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latin typeface="Tahoma" charset="0"/>
              </a:rPr>
              <a:t>N-t</a:t>
            </a:r>
            <a:r>
              <a:rPr lang="tr-TR" altLang="en-US" sz="2400" b="1" dirty="0">
                <a:latin typeface="Tahoma" charset="0"/>
              </a:rPr>
              <a:t>ipi</a:t>
            </a:r>
            <a:endParaRPr lang="en-US" altLang="en-US" sz="2400" b="1" dirty="0">
              <a:latin typeface="Tahoma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6300192" y="3355279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latin typeface="Tahoma" charset="0"/>
              </a:rPr>
              <a:t>P-</a:t>
            </a:r>
            <a:r>
              <a:rPr lang="tr-TR" altLang="en-US" sz="2400" b="1" dirty="0">
                <a:latin typeface="Tahoma" charset="0"/>
              </a:rPr>
              <a:t>Tipi</a:t>
            </a:r>
            <a:endParaRPr lang="en-US" altLang="en-US" sz="2400" b="1" dirty="0">
              <a:latin typeface="Tahoma" charset="0"/>
            </a:endParaRPr>
          </a:p>
        </p:txBody>
      </p:sp>
      <p:pic>
        <p:nvPicPr>
          <p:cNvPr id="9" name="Picture 5" descr="fg01_009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2404" y="3782924"/>
            <a:ext cx="2850976" cy="269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fg01_007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66367" y="3782924"/>
            <a:ext cx="2662186" cy="2694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5393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g01_01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3528" y="0"/>
            <a:ext cx="8229600" cy="3163888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3528" y="3163888"/>
            <a:ext cx="346078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tr-TR" sz="1600" dirty="0">
                <a:latin typeface="Comic Sans MS" pitchFamily="66" charset="0"/>
              </a:rPr>
              <a:t>N-tipi yarıiletken yapıda, yapıya katılan ve elektron vererek pozitif yüklenen </a:t>
            </a:r>
            <a:r>
              <a:rPr lang="tr-TR" sz="1600" dirty="0" err="1">
                <a:latin typeface="Comic Sans MS" pitchFamily="66" charset="0"/>
              </a:rPr>
              <a:t>katkılama</a:t>
            </a:r>
            <a:r>
              <a:rPr lang="tr-TR" sz="1600" dirty="0">
                <a:latin typeface="Comic Sans MS" pitchFamily="66" charset="0"/>
              </a:rPr>
              <a:t> atomları “</a:t>
            </a:r>
            <a:r>
              <a:rPr lang="tr-TR" sz="1600" dirty="0" err="1">
                <a:latin typeface="Comic Sans MS" pitchFamily="66" charset="0"/>
              </a:rPr>
              <a:t>Donör</a:t>
            </a:r>
            <a:r>
              <a:rPr lang="tr-TR" sz="1600" dirty="0">
                <a:latin typeface="Comic Sans MS" pitchFamily="66" charset="0"/>
              </a:rPr>
              <a:t> İyonları” olarak tanımlanır. Bu yapıda çoğunluk akım taşıyıcıları elektronlar, azınlık akım taşıyıcıları ise oyuklardır.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645518" y="3031234"/>
            <a:ext cx="2895600" cy="38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tr-TR" dirty="0"/>
              <a:t>P-tipi yarıiletken yapıda, yapıya katılan ve elektron alan </a:t>
            </a:r>
            <a:r>
              <a:rPr lang="tr-TR" dirty="0" err="1"/>
              <a:t>katkılama</a:t>
            </a:r>
            <a:r>
              <a:rPr lang="tr-TR" dirty="0"/>
              <a:t> atomları “</a:t>
            </a:r>
            <a:r>
              <a:rPr lang="tr-TR" dirty="0" err="1"/>
              <a:t>Akseptör</a:t>
            </a:r>
            <a:r>
              <a:rPr lang="tr-TR" dirty="0"/>
              <a:t> İyonları” olarak tanımlanır. Bu yapıda çoğunluk akım taşıyıcıları oyuklar, azınlık akım taşıyıcıları ise elektronlardır.</a:t>
            </a:r>
          </a:p>
        </p:txBody>
      </p:sp>
    </p:spTree>
    <p:extLst>
      <p:ext uri="{BB962C8B-B14F-4D97-AF65-F5344CB8AC3E}">
        <p14:creationId xmlns:p14="http://schemas.microsoft.com/office/powerpoint/2010/main" xmlns="" val="103405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chemeClr val="accent1">
                    <a:lumMod val="75000"/>
                  </a:schemeClr>
                </a:solidFill>
              </a:rPr>
              <a:t>Polarmasız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 P-N bileşimi</a:t>
            </a:r>
            <a:b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67544" y="1124744"/>
            <a:ext cx="787015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>
                <a:latin typeface="Comic Sans MS" pitchFamily="66" charset="0"/>
              </a:rPr>
              <a:t>P ve N tipi </a:t>
            </a:r>
            <a:r>
              <a:rPr lang="tr-TR" dirty="0" smtClean="0">
                <a:latin typeface="Comic Sans MS" pitchFamily="66" charset="0"/>
              </a:rPr>
              <a:t>yarı </a:t>
            </a:r>
            <a:r>
              <a:rPr lang="tr-TR" dirty="0">
                <a:latin typeface="Comic Sans MS" pitchFamily="66" charset="0"/>
              </a:rPr>
              <a:t>iletken madde kimyasal yolla </a:t>
            </a:r>
            <a:r>
              <a:rPr lang="tr-TR" dirty="0" smtClean="0">
                <a:latin typeface="Comic Sans MS" pitchFamily="66" charset="0"/>
              </a:rPr>
              <a:t>birleştirildiğinde </a:t>
            </a:r>
            <a:r>
              <a:rPr lang="tr-TR" dirty="0">
                <a:latin typeface="Comic Sans MS" pitchFamily="66" charset="0"/>
              </a:rPr>
              <a:t>"PN </a:t>
            </a:r>
            <a:r>
              <a:rPr lang="tr-TR" dirty="0" smtClean="0">
                <a:latin typeface="Comic Sans MS" pitchFamily="66" charset="0"/>
              </a:rPr>
              <a:t>birleşimli kristal diyot</a:t>
            </a:r>
            <a:r>
              <a:rPr lang="tr-TR" dirty="0">
                <a:latin typeface="Comic Sans MS" pitchFamily="66" charset="0"/>
              </a:rPr>
              <a:t>" elde edilir.</a:t>
            </a:r>
          </a:p>
          <a:p>
            <a:pPr>
              <a:lnSpc>
                <a:spcPct val="150000"/>
              </a:lnSpc>
            </a:pPr>
            <a:endParaRPr lang="tr-TR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tr-TR" dirty="0">
                <a:latin typeface="Comic Sans MS" pitchFamily="66" charset="0"/>
              </a:rPr>
              <a:t>Ş</a:t>
            </a:r>
            <a:r>
              <a:rPr lang="tr-TR" dirty="0" smtClean="0">
                <a:latin typeface="Comic Sans MS" pitchFamily="66" charset="0"/>
              </a:rPr>
              <a:t>ekilde </a:t>
            </a:r>
            <a:r>
              <a:rPr lang="tr-TR" dirty="0">
                <a:latin typeface="Comic Sans MS" pitchFamily="66" charset="0"/>
              </a:rPr>
              <a:t>P-N tipi maddelerin </a:t>
            </a:r>
            <a:r>
              <a:rPr lang="tr-TR" dirty="0" smtClean="0">
                <a:latin typeface="Comic Sans MS" pitchFamily="66" charset="0"/>
              </a:rPr>
              <a:t>birleştirilmesiyle oluşan </a:t>
            </a:r>
            <a:r>
              <a:rPr lang="tr-TR" dirty="0">
                <a:latin typeface="Comic Sans MS" pitchFamily="66" charset="0"/>
              </a:rPr>
              <a:t>diyotun </a:t>
            </a:r>
            <a:r>
              <a:rPr lang="tr-TR" dirty="0" smtClean="0">
                <a:latin typeface="Comic Sans MS" pitchFamily="66" charset="0"/>
              </a:rPr>
              <a:t>yapısı verilmiştir</a:t>
            </a:r>
            <a:r>
              <a:rPr lang="tr-TR" dirty="0">
                <a:latin typeface="Comic Sans MS" pitchFamily="66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49" y="3501008"/>
            <a:ext cx="898711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3657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680298" y="41711"/>
            <a:ext cx="770485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>
                <a:latin typeface="Comic Sans MS" pitchFamily="66" charset="0"/>
              </a:rPr>
              <a:t>P ve N tipi iki madde </a:t>
            </a:r>
            <a:r>
              <a:rPr lang="tr-TR" dirty="0" smtClean="0">
                <a:latin typeface="Comic Sans MS" pitchFamily="66" charset="0"/>
              </a:rPr>
              <a:t>birleştirildiği </a:t>
            </a:r>
            <a:r>
              <a:rPr lang="tr-TR" dirty="0">
                <a:latin typeface="Comic Sans MS" pitchFamily="66" charset="0"/>
              </a:rPr>
              <a:t>zaman </a:t>
            </a:r>
            <a:r>
              <a:rPr lang="tr-TR" dirty="0" smtClean="0">
                <a:latin typeface="Comic Sans MS" pitchFamily="66" charset="0"/>
              </a:rPr>
              <a:t>birleşim </a:t>
            </a:r>
            <a:r>
              <a:rPr lang="tr-TR" dirty="0">
                <a:latin typeface="Comic Sans MS" pitchFamily="66" charset="0"/>
              </a:rPr>
              <a:t>yüzeyinin </a:t>
            </a:r>
            <a:r>
              <a:rPr lang="tr-TR" dirty="0" smtClean="0">
                <a:latin typeface="Comic Sans MS" pitchFamily="66" charset="0"/>
              </a:rPr>
              <a:t>yakınında </a:t>
            </a:r>
            <a:r>
              <a:rPr lang="tr-TR" dirty="0">
                <a:latin typeface="Comic Sans MS" pitchFamily="66" charset="0"/>
              </a:rPr>
              <a:t>bulunan </a:t>
            </a:r>
            <a:r>
              <a:rPr lang="tr-TR" dirty="0" smtClean="0">
                <a:latin typeface="Comic Sans MS" pitchFamily="66" charset="0"/>
              </a:rPr>
              <a:t>elektron ve </a:t>
            </a:r>
            <a:r>
              <a:rPr lang="tr-TR" dirty="0">
                <a:latin typeface="Comic Sans MS" pitchFamily="66" charset="0"/>
              </a:rPr>
              <a:t>oyuklar birbirleriyle </a:t>
            </a:r>
            <a:r>
              <a:rPr lang="tr-TR" dirty="0" smtClean="0">
                <a:latin typeface="Comic Sans MS" pitchFamily="66" charset="0"/>
              </a:rPr>
              <a:t>birleşmeye başlarlar</a:t>
            </a:r>
            <a:r>
              <a:rPr lang="tr-TR" dirty="0">
                <a:latin typeface="Comic Sans MS" pitchFamily="66" charset="0"/>
              </a:rPr>
              <a:t>. </a:t>
            </a:r>
            <a:r>
              <a:rPr lang="tr-TR" dirty="0" smtClean="0">
                <a:latin typeface="Comic Sans MS" pitchFamily="66" charset="0"/>
              </a:rPr>
              <a:t>Birleşmeler </a:t>
            </a:r>
            <a:r>
              <a:rPr lang="tr-TR" dirty="0">
                <a:latin typeface="Comic Sans MS" pitchFamily="66" charset="0"/>
              </a:rPr>
              <a:t>sonucunda yüzey </a:t>
            </a:r>
            <a:r>
              <a:rPr lang="tr-TR" dirty="0" smtClean="0">
                <a:latin typeface="Comic Sans MS" pitchFamily="66" charset="0"/>
              </a:rPr>
              <a:t>civarında nötr (yüksüz</a:t>
            </a:r>
            <a:r>
              <a:rPr lang="tr-TR" dirty="0">
                <a:latin typeface="Comic Sans MS" pitchFamily="66" charset="0"/>
              </a:rPr>
              <a:t>) atomlar </a:t>
            </a:r>
            <a:r>
              <a:rPr lang="tr-TR" dirty="0" smtClean="0">
                <a:latin typeface="Comic Sans MS" pitchFamily="66" charset="0"/>
              </a:rPr>
              <a:t>oluşur.</a:t>
            </a:r>
          </a:p>
          <a:p>
            <a:pPr>
              <a:lnSpc>
                <a:spcPct val="150000"/>
              </a:lnSpc>
            </a:pPr>
            <a:endParaRPr lang="tr-TR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tr-TR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tr-TR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tr-TR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tr-TR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tr-TR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tr-TR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tr-TR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tr-TR" dirty="0" smtClean="0">
                <a:latin typeface="Comic Sans MS" pitchFamily="66" charset="0"/>
              </a:rPr>
              <a:t>P-N </a:t>
            </a:r>
            <a:r>
              <a:rPr lang="tr-TR" dirty="0">
                <a:latin typeface="Comic Sans MS" pitchFamily="66" charset="0"/>
              </a:rPr>
              <a:t>maddelerinin birbirine </a:t>
            </a:r>
            <a:r>
              <a:rPr lang="tr-TR" dirty="0" smtClean="0">
                <a:latin typeface="Comic Sans MS" pitchFamily="66" charset="0"/>
              </a:rPr>
              <a:t>yakın </a:t>
            </a:r>
            <a:r>
              <a:rPr lang="tr-TR" dirty="0">
                <a:latin typeface="Comic Sans MS" pitchFamily="66" charset="0"/>
              </a:rPr>
              <a:t>olan </a:t>
            </a:r>
            <a:r>
              <a:rPr lang="tr-TR" dirty="0" smtClean="0">
                <a:latin typeface="Comic Sans MS" pitchFamily="66" charset="0"/>
              </a:rPr>
              <a:t>kısımlarında oluşan </a:t>
            </a:r>
            <a:r>
              <a:rPr lang="tr-TR" dirty="0">
                <a:latin typeface="Comic Sans MS" pitchFamily="66" charset="0"/>
              </a:rPr>
              <a:t>elektron oyuk </a:t>
            </a:r>
            <a:r>
              <a:rPr lang="tr-TR" dirty="0" smtClean="0">
                <a:latin typeface="Comic Sans MS" pitchFamily="66" charset="0"/>
              </a:rPr>
              <a:t>birleşimleri meydana gelir.</a:t>
            </a:r>
            <a:endParaRPr lang="tr-TR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tr-TR" dirty="0" smtClean="0">
                <a:latin typeface="Comic Sans MS" pitchFamily="66" charset="0"/>
              </a:rPr>
              <a:t>Taralı </a:t>
            </a:r>
            <a:r>
              <a:rPr lang="tr-TR" dirty="0">
                <a:latin typeface="Comic Sans MS" pitchFamily="66" charset="0"/>
              </a:rPr>
              <a:t>olarak gösterilen "gerilim setti" bölgesini ortaya </a:t>
            </a:r>
            <a:r>
              <a:rPr lang="tr-TR" dirty="0" smtClean="0">
                <a:latin typeface="Comic Sans MS" pitchFamily="66" charset="0"/>
              </a:rPr>
              <a:t>çıkarır</a:t>
            </a:r>
            <a:r>
              <a:rPr lang="tr-TR" dirty="0">
                <a:latin typeface="Comic Sans MS" pitchFamily="66" charset="0"/>
              </a:rPr>
              <a:t>. </a:t>
            </a:r>
            <a:r>
              <a:rPr lang="tr-TR" dirty="0" smtClean="0">
                <a:latin typeface="Comic Sans MS" pitchFamily="66" charset="0"/>
              </a:rPr>
              <a:t>Taralı </a:t>
            </a:r>
            <a:r>
              <a:rPr lang="tr-TR" dirty="0">
                <a:latin typeface="Comic Sans MS" pitchFamily="66" charset="0"/>
              </a:rPr>
              <a:t>bölge </a:t>
            </a:r>
            <a:r>
              <a:rPr lang="tr-TR" dirty="0" smtClean="0">
                <a:latin typeface="Comic Sans MS" pitchFamily="66" charset="0"/>
              </a:rPr>
              <a:t>PN maddelerinde </a:t>
            </a:r>
            <a:r>
              <a:rPr lang="tr-TR" dirty="0">
                <a:latin typeface="Comic Sans MS" pitchFamily="66" charset="0"/>
              </a:rPr>
              <a:t>bulunan tüm elektron ve </a:t>
            </a:r>
            <a:r>
              <a:rPr lang="tr-TR" dirty="0" smtClean="0">
                <a:latin typeface="Comic Sans MS" pitchFamily="66" charset="0"/>
              </a:rPr>
              <a:t>oyukların </a:t>
            </a:r>
            <a:r>
              <a:rPr lang="tr-TR" dirty="0">
                <a:latin typeface="Comic Sans MS" pitchFamily="66" charset="0"/>
              </a:rPr>
              <a:t>birbiriyle </a:t>
            </a:r>
            <a:r>
              <a:rPr lang="tr-TR" dirty="0" smtClean="0">
                <a:latin typeface="Comic Sans MS" pitchFamily="66" charset="0"/>
              </a:rPr>
              <a:t>birleşmesini </a:t>
            </a:r>
            <a:r>
              <a:rPr lang="tr-TR" dirty="0">
                <a:latin typeface="Comic Sans MS" pitchFamily="66" charset="0"/>
              </a:rPr>
              <a:t>önler.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886" y="1556792"/>
            <a:ext cx="898711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1628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51520" y="620688"/>
            <a:ext cx="77828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dirty="0">
                <a:latin typeface="Comic Sans MS" pitchFamily="66" charset="0"/>
              </a:rPr>
              <a:t>Elektron ve </a:t>
            </a:r>
            <a:r>
              <a:rPr lang="tr-TR" sz="1600" dirty="0" smtClean="0">
                <a:latin typeface="Comic Sans MS" pitchFamily="66" charset="0"/>
              </a:rPr>
              <a:t>oyukların </a:t>
            </a:r>
            <a:r>
              <a:rPr lang="tr-TR" sz="1600" dirty="0">
                <a:latin typeface="Comic Sans MS" pitchFamily="66" charset="0"/>
              </a:rPr>
              <a:t>yer </a:t>
            </a:r>
            <a:r>
              <a:rPr lang="tr-TR" sz="1600" dirty="0" smtClean="0">
                <a:latin typeface="Comic Sans MS" pitchFamily="66" charset="0"/>
              </a:rPr>
              <a:t>değiştirmesini </a:t>
            </a:r>
            <a:r>
              <a:rPr lang="tr-TR" sz="1600" dirty="0">
                <a:latin typeface="Comic Sans MS" pitchFamily="66" charset="0"/>
              </a:rPr>
              <a:t>engelleyen bölgeye .gerilim </a:t>
            </a:r>
            <a:r>
              <a:rPr lang="tr-TR" sz="1600" dirty="0" smtClean="0">
                <a:latin typeface="Comic Sans MS" pitchFamily="66" charset="0"/>
              </a:rPr>
              <a:t>setti </a:t>
            </a:r>
            <a:r>
              <a:rPr lang="tr-TR" sz="1600" dirty="0">
                <a:latin typeface="Comic Sans MS" pitchFamily="66" charset="0"/>
              </a:rPr>
              <a:t>(</a:t>
            </a:r>
            <a:r>
              <a:rPr lang="tr-TR" sz="1600" dirty="0" err="1" smtClean="0">
                <a:latin typeface="Comic Sans MS" pitchFamily="66" charset="0"/>
              </a:rPr>
              <a:t>depletion</a:t>
            </a:r>
            <a:r>
              <a:rPr lang="tr-TR" sz="1600" dirty="0">
                <a:latin typeface="Comic Sans MS" pitchFamily="66" charset="0"/>
              </a:rPr>
              <a:t> </a:t>
            </a:r>
            <a:r>
              <a:rPr lang="tr-TR" sz="1600" dirty="0" err="1" smtClean="0">
                <a:latin typeface="Comic Sans MS" pitchFamily="66" charset="0"/>
              </a:rPr>
              <a:t>layer</a:t>
            </a:r>
            <a:r>
              <a:rPr lang="tr-TR" sz="1600" dirty="0">
                <a:latin typeface="Comic Sans MS" pitchFamily="66" charset="0"/>
              </a:rPr>
              <a:t>) denir. Settin </a:t>
            </a:r>
            <a:r>
              <a:rPr lang="tr-TR" sz="1600" dirty="0" smtClean="0">
                <a:latin typeface="Comic Sans MS" pitchFamily="66" charset="0"/>
              </a:rPr>
              <a:t>kalınlığı </a:t>
            </a:r>
            <a:r>
              <a:rPr lang="tr-TR" sz="1600" dirty="0">
                <a:latin typeface="Comic Sans MS" pitchFamily="66" charset="0"/>
              </a:rPr>
              <a:t>1 mikron kadar olup, 0,2 - 0,7 </a:t>
            </a:r>
            <a:r>
              <a:rPr lang="tr-TR" sz="1600" dirty="0" err="1">
                <a:latin typeface="Comic Sans MS" pitchFamily="66" charset="0"/>
              </a:rPr>
              <a:t>Volt'luk</a:t>
            </a:r>
            <a:r>
              <a:rPr lang="tr-TR" sz="1600" dirty="0">
                <a:latin typeface="Comic Sans MS" pitchFamily="66" charset="0"/>
              </a:rPr>
              <a:t> bir gerilim </a:t>
            </a:r>
            <a:r>
              <a:rPr lang="tr-TR" sz="1600" dirty="0" smtClean="0">
                <a:latin typeface="Comic Sans MS" pitchFamily="66" charset="0"/>
              </a:rPr>
              <a:t>uygulandığı</a:t>
            </a:r>
            <a:r>
              <a:rPr lang="tr-TR" sz="1600" dirty="0">
                <a:latin typeface="Comic Sans MS" pitchFamily="66" charset="0"/>
              </a:rPr>
              <a:t> </a:t>
            </a:r>
            <a:r>
              <a:rPr lang="tr-TR" sz="1600" dirty="0" smtClean="0">
                <a:latin typeface="Comic Sans MS" pitchFamily="66" charset="0"/>
              </a:rPr>
              <a:t>zaman yıkılır (aşılır).</a:t>
            </a:r>
            <a:endParaRPr lang="tr-TR" sz="1600" dirty="0">
              <a:latin typeface="Comic Sans MS" pitchFamily="66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94036" y="4503509"/>
            <a:ext cx="8352928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400" dirty="0">
                <a:latin typeface="Comic Sans MS" pitchFamily="66" charset="0"/>
              </a:rPr>
              <a:t>P-N </a:t>
            </a:r>
            <a:r>
              <a:rPr lang="tr-TR" sz="1400" dirty="0" smtClean="0">
                <a:latin typeface="Comic Sans MS" pitchFamily="66" charset="0"/>
              </a:rPr>
              <a:t>birleşiminde </a:t>
            </a:r>
            <a:r>
              <a:rPr lang="tr-TR" sz="1400" dirty="0">
                <a:latin typeface="Comic Sans MS" pitchFamily="66" charset="0"/>
              </a:rPr>
              <a:t>P maddesinin </a:t>
            </a:r>
            <a:r>
              <a:rPr lang="tr-TR" sz="1400" dirty="0" smtClean="0">
                <a:latin typeface="Comic Sans MS" pitchFamily="66" charset="0"/>
              </a:rPr>
              <a:t>sağ bölümü </a:t>
            </a:r>
            <a:r>
              <a:rPr lang="tr-TR" sz="1400" dirty="0">
                <a:latin typeface="Comic Sans MS" pitchFamily="66" charset="0"/>
              </a:rPr>
              <a:t>elektron </a:t>
            </a:r>
            <a:r>
              <a:rPr lang="tr-TR" sz="1400" dirty="0" smtClean="0">
                <a:latin typeface="Comic Sans MS" pitchFamily="66" charset="0"/>
              </a:rPr>
              <a:t>kazandığı </a:t>
            </a:r>
            <a:r>
              <a:rPr lang="tr-TR" sz="1400" dirty="0">
                <a:latin typeface="Comic Sans MS" pitchFamily="66" charset="0"/>
              </a:rPr>
              <a:t>için eksi (-) yüklü olur</a:t>
            </a:r>
            <a:r>
              <a:rPr lang="tr-TR" sz="1400" dirty="0" smtClean="0">
                <a:latin typeface="Comic Sans MS" pitchFamily="66" charset="0"/>
              </a:rPr>
              <a:t>.</a:t>
            </a:r>
            <a:endParaRPr lang="tr-TR" sz="1400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tr-TR" sz="1400" dirty="0">
                <a:latin typeface="Comic Sans MS" pitchFamily="66" charset="0"/>
              </a:rPr>
              <a:t>N maddesinin sol bölümü ise oyuk </a:t>
            </a:r>
            <a:r>
              <a:rPr lang="tr-TR" sz="1400" dirty="0" smtClean="0">
                <a:latin typeface="Comic Sans MS" pitchFamily="66" charset="0"/>
              </a:rPr>
              <a:t>kazandığı </a:t>
            </a:r>
            <a:r>
              <a:rPr lang="tr-TR" sz="1400" dirty="0">
                <a:latin typeface="Comic Sans MS" pitchFamily="66" charset="0"/>
              </a:rPr>
              <a:t>için </a:t>
            </a:r>
            <a:r>
              <a:rPr lang="tr-TR" sz="1400" dirty="0" smtClean="0">
                <a:latin typeface="Comic Sans MS" pitchFamily="66" charset="0"/>
              </a:rPr>
              <a:t>artı </a:t>
            </a:r>
            <a:r>
              <a:rPr lang="tr-TR" sz="1400" dirty="0">
                <a:latin typeface="Comic Sans MS" pitchFamily="66" charset="0"/>
              </a:rPr>
              <a:t>(+) yüklü duruma geçer</a:t>
            </a:r>
            <a:r>
              <a:rPr lang="tr-TR" sz="1400" dirty="0" smtClean="0">
                <a:latin typeface="Comic Sans MS" pitchFamily="66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1400" dirty="0" smtClean="0">
                <a:latin typeface="Comic Sans MS" pitchFamily="66" charset="0"/>
              </a:rPr>
              <a:t> </a:t>
            </a:r>
            <a:r>
              <a:rPr lang="tr-TR" sz="1400" dirty="0">
                <a:latin typeface="Comic Sans MS" pitchFamily="66" charset="0"/>
              </a:rPr>
              <a:t>İ</a:t>
            </a:r>
            <a:r>
              <a:rPr lang="tr-TR" sz="1400" dirty="0" smtClean="0">
                <a:latin typeface="Comic Sans MS" pitchFamily="66" charset="0"/>
              </a:rPr>
              <a:t>ki yüzey arasındaki </a:t>
            </a:r>
            <a:r>
              <a:rPr lang="tr-TR" sz="1400" dirty="0">
                <a:latin typeface="Comic Sans MS" pitchFamily="66" charset="0"/>
              </a:rPr>
              <a:t>bu küçük potansiyel fark (gerilim), oyuk ve </a:t>
            </a:r>
            <a:r>
              <a:rPr lang="tr-TR" sz="1400" dirty="0" smtClean="0">
                <a:latin typeface="Comic Sans MS" pitchFamily="66" charset="0"/>
              </a:rPr>
              <a:t>elektronların </a:t>
            </a:r>
            <a:r>
              <a:rPr lang="tr-TR" sz="1400" dirty="0">
                <a:latin typeface="Comic Sans MS" pitchFamily="66" charset="0"/>
              </a:rPr>
              <a:t>daha fazla </a:t>
            </a:r>
            <a:r>
              <a:rPr lang="tr-TR" sz="1400" dirty="0" smtClean="0">
                <a:latin typeface="Comic Sans MS" pitchFamily="66" charset="0"/>
              </a:rPr>
              <a:t>yer değiştirmesini </a:t>
            </a:r>
            <a:r>
              <a:rPr lang="tr-TR" sz="1400" dirty="0">
                <a:latin typeface="Comic Sans MS" pitchFamily="66" charset="0"/>
              </a:rPr>
              <a:t>önler. </a:t>
            </a:r>
            <a:r>
              <a:rPr lang="tr-TR" sz="1400" dirty="0" smtClean="0">
                <a:latin typeface="Comic Sans MS" pitchFamily="66" charset="0"/>
              </a:rPr>
              <a:t>Oluşan gerilim setti dışardan </a:t>
            </a:r>
            <a:r>
              <a:rPr lang="tr-TR" sz="1400" dirty="0">
                <a:latin typeface="Comic Sans MS" pitchFamily="66" charset="0"/>
              </a:rPr>
              <a:t>uygulanan gerilimle yok edilebilir</a:t>
            </a:r>
            <a:r>
              <a:rPr lang="tr-TR" sz="1400" dirty="0" smtClean="0">
                <a:latin typeface="Comic Sans MS" pitchFamily="66" charset="0"/>
              </a:rPr>
              <a:t>.</a:t>
            </a:r>
            <a:endParaRPr lang="tr-TR" sz="1400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tr-TR" sz="1400" dirty="0" smtClean="0">
                <a:latin typeface="Comic Sans MS" pitchFamily="66" charset="0"/>
              </a:rPr>
              <a:t>İşte</a:t>
            </a:r>
            <a:r>
              <a:rPr lang="tr-TR" sz="1400" dirty="0">
                <a:latin typeface="Comic Sans MS" pitchFamily="66" charset="0"/>
              </a:rPr>
              <a:t>, P ve N tipi maddelerin </a:t>
            </a:r>
            <a:r>
              <a:rPr lang="tr-TR" sz="1400" dirty="0" smtClean="0">
                <a:latin typeface="Comic Sans MS" pitchFamily="66" charset="0"/>
              </a:rPr>
              <a:t>birleştirilmesiyle </a:t>
            </a:r>
            <a:r>
              <a:rPr lang="tr-TR" sz="1400" dirty="0">
                <a:latin typeface="Comic Sans MS" pitchFamily="66" charset="0"/>
              </a:rPr>
              <a:t>elde edilen devre </a:t>
            </a:r>
            <a:r>
              <a:rPr lang="tr-TR" sz="1400" dirty="0" smtClean="0">
                <a:latin typeface="Comic Sans MS" pitchFamily="66" charset="0"/>
              </a:rPr>
              <a:t>elemanlarına </a:t>
            </a:r>
            <a:r>
              <a:rPr lang="tr-TR" sz="1400" dirty="0">
                <a:latin typeface="Comic Sans MS" pitchFamily="66" charset="0"/>
              </a:rPr>
              <a:t>diyot denir</a:t>
            </a:r>
            <a:r>
              <a:rPr lang="tr-TR" sz="1400" dirty="0" smtClean="0">
                <a:latin typeface="Comic Sans MS" pitchFamily="66" charset="0"/>
              </a:rPr>
              <a:t>.</a:t>
            </a:r>
            <a:endParaRPr lang="tr-TR" sz="1400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tr-TR" sz="1400" dirty="0">
                <a:latin typeface="Comic Sans MS" pitchFamily="66" charset="0"/>
              </a:rPr>
              <a:t>Günümüzde, </a:t>
            </a:r>
            <a:r>
              <a:rPr lang="tr-TR" sz="1400" dirty="0" err="1" smtClean="0">
                <a:latin typeface="Comic Sans MS" pitchFamily="66" charset="0"/>
              </a:rPr>
              <a:t>katkılama</a:t>
            </a:r>
            <a:r>
              <a:rPr lang="tr-TR" sz="1400" dirty="0" smtClean="0">
                <a:latin typeface="Comic Sans MS" pitchFamily="66" charset="0"/>
              </a:rPr>
              <a:t> oranları değiştirilerek </a:t>
            </a:r>
            <a:r>
              <a:rPr lang="tr-TR" sz="1400" dirty="0">
                <a:latin typeface="Comic Sans MS" pitchFamily="66" charset="0"/>
              </a:rPr>
              <a:t>P-N temeli üzerine kurulu bir çok </a:t>
            </a:r>
            <a:r>
              <a:rPr lang="tr-TR" sz="1400" dirty="0" smtClean="0">
                <a:latin typeface="Comic Sans MS" pitchFamily="66" charset="0"/>
              </a:rPr>
              <a:t>çeşitte</a:t>
            </a:r>
            <a:r>
              <a:rPr lang="tr-TR" sz="1400" dirty="0">
                <a:latin typeface="Comic Sans MS" pitchFamily="66" charset="0"/>
              </a:rPr>
              <a:t> </a:t>
            </a:r>
            <a:r>
              <a:rPr lang="tr-TR" sz="1400" dirty="0" smtClean="0">
                <a:latin typeface="Comic Sans MS" pitchFamily="66" charset="0"/>
              </a:rPr>
              <a:t>diyot yapılmaktadır</a:t>
            </a:r>
            <a:r>
              <a:rPr lang="tr-TR" sz="1400" dirty="0">
                <a:latin typeface="Comic Sans MS" pitchFamily="66" charset="0"/>
              </a:rPr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241" y="2204864"/>
            <a:ext cx="722342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4726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Polarmalı  P-n bileşimi</a:t>
            </a:r>
            <a:b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95536" y="1386468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 err="1" smtClean="0">
                <a:latin typeface="Comic Sans MS" pitchFamily="66" charset="0"/>
              </a:rPr>
              <a:t>Polarmasız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>
                <a:latin typeface="Comic Sans MS" pitchFamily="66" charset="0"/>
              </a:rPr>
              <a:t>P-N </a:t>
            </a:r>
            <a:r>
              <a:rPr lang="tr-TR" dirty="0" smtClean="0">
                <a:latin typeface="Comic Sans MS" pitchFamily="66" charset="0"/>
              </a:rPr>
              <a:t>birleşiminin </a:t>
            </a:r>
            <a:r>
              <a:rPr lang="tr-TR" dirty="0">
                <a:latin typeface="Comic Sans MS" pitchFamily="66" charset="0"/>
              </a:rPr>
              <a:t>orta yerinde </a:t>
            </a:r>
            <a:r>
              <a:rPr lang="tr-TR" dirty="0" smtClean="0">
                <a:latin typeface="Comic Sans MS" pitchFamily="66" charset="0"/>
              </a:rPr>
              <a:t>karşılıklı </a:t>
            </a:r>
            <a:r>
              <a:rPr lang="tr-TR" dirty="0">
                <a:latin typeface="Comic Sans MS" pitchFamily="66" charset="0"/>
              </a:rPr>
              <a:t>yük dengesi </a:t>
            </a:r>
            <a:r>
              <a:rPr lang="tr-TR" dirty="0" smtClean="0">
                <a:latin typeface="Comic Sans MS" pitchFamily="66" charset="0"/>
              </a:rPr>
              <a:t>olduğundan akım</a:t>
            </a:r>
            <a:r>
              <a:rPr lang="tr-TR" dirty="0">
                <a:latin typeface="Comic Sans MS" pitchFamily="66" charset="0"/>
              </a:rPr>
              <a:t> </a:t>
            </a:r>
            <a:r>
              <a:rPr lang="tr-TR" dirty="0" smtClean="0">
                <a:latin typeface="Comic Sans MS" pitchFamily="66" charset="0"/>
              </a:rPr>
              <a:t>geçmez.</a:t>
            </a:r>
          </a:p>
          <a:p>
            <a:pPr algn="just">
              <a:lnSpc>
                <a:spcPct val="150000"/>
              </a:lnSpc>
            </a:pPr>
            <a:r>
              <a:rPr lang="tr-TR" dirty="0" smtClean="0">
                <a:latin typeface="Comic Sans MS" pitchFamily="66" charset="0"/>
              </a:rPr>
              <a:t>P-N birleşimine doğru </a:t>
            </a:r>
            <a:r>
              <a:rPr lang="tr-TR" dirty="0">
                <a:latin typeface="Comic Sans MS" pitchFamily="66" charset="0"/>
              </a:rPr>
              <a:t>yönde (</a:t>
            </a:r>
            <a:r>
              <a:rPr lang="tr-TR" dirty="0" err="1">
                <a:latin typeface="Comic Sans MS" pitchFamily="66" charset="0"/>
              </a:rPr>
              <a:t>forward</a:t>
            </a:r>
            <a:r>
              <a:rPr lang="tr-TR" dirty="0">
                <a:latin typeface="Comic Sans MS" pitchFamily="66" charset="0"/>
              </a:rPr>
              <a:t>) ve ters yönde (</a:t>
            </a:r>
            <a:r>
              <a:rPr lang="tr-TR" dirty="0" err="1">
                <a:latin typeface="Comic Sans MS" pitchFamily="66" charset="0"/>
              </a:rPr>
              <a:t>reverse</a:t>
            </a:r>
            <a:r>
              <a:rPr lang="tr-TR" dirty="0">
                <a:latin typeface="Comic Sans MS" pitchFamily="66" charset="0"/>
              </a:rPr>
              <a:t>) gerilim </a:t>
            </a:r>
            <a:r>
              <a:rPr lang="tr-TR" dirty="0" smtClean="0">
                <a:latin typeface="Comic Sans MS" pitchFamily="66" charset="0"/>
              </a:rPr>
              <a:t>uygulandığında</a:t>
            </a:r>
            <a:r>
              <a:rPr lang="tr-TR" dirty="0">
                <a:latin typeface="Comic Sans MS" pitchFamily="66" charset="0"/>
              </a:rPr>
              <a:t> </a:t>
            </a:r>
            <a:r>
              <a:rPr lang="tr-TR" dirty="0" smtClean="0">
                <a:latin typeface="Comic Sans MS" pitchFamily="66" charset="0"/>
              </a:rPr>
              <a:t>bazı </a:t>
            </a:r>
            <a:r>
              <a:rPr lang="tr-TR" dirty="0">
                <a:latin typeface="Comic Sans MS" pitchFamily="66" charset="0"/>
              </a:rPr>
              <a:t>elektriksel olaylar ortaya </a:t>
            </a:r>
            <a:r>
              <a:rPr lang="tr-TR" dirty="0" smtClean="0">
                <a:latin typeface="Comic Sans MS" pitchFamily="66" charset="0"/>
              </a:rPr>
              <a:t>çıkar</a:t>
            </a:r>
            <a:r>
              <a:rPr lang="tr-TR" dirty="0"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82121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29680" y="980728"/>
            <a:ext cx="80594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err="1" smtClean="0">
                <a:latin typeface="Comic Sans MS" pitchFamily="66" charset="0"/>
              </a:rPr>
              <a:t>Şekil'de</a:t>
            </a:r>
            <a:r>
              <a:rPr lang="tr-TR" dirty="0" smtClean="0">
                <a:latin typeface="Comic Sans MS" pitchFamily="66" charset="0"/>
              </a:rPr>
              <a:t> görüldüğü </a:t>
            </a:r>
            <a:r>
              <a:rPr lang="tr-TR" dirty="0">
                <a:latin typeface="Comic Sans MS" pitchFamily="66" charset="0"/>
              </a:rPr>
              <a:t>gibi UCC üretecinin </a:t>
            </a:r>
            <a:r>
              <a:rPr lang="tr-TR" dirty="0" smtClean="0">
                <a:latin typeface="Comic Sans MS" pitchFamily="66" charset="0"/>
              </a:rPr>
              <a:t>artı </a:t>
            </a:r>
            <a:r>
              <a:rPr lang="tr-TR" dirty="0">
                <a:latin typeface="Comic Sans MS" pitchFamily="66" charset="0"/>
              </a:rPr>
              <a:t>(+) ucundan gelen yükler (oyuklar) </a:t>
            </a:r>
            <a:r>
              <a:rPr lang="tr-TR" dirty="0" smtClean="0">
                <a:latin typeface="Comic Sans MS" pitchFamily="66" charset="0"/>
              </a:rPr>
              <a:t>P tipi </a:t>
            </a:r>
            <a:r>
              <a:rPr lang="tr-TR" dirty="0">
                <a:latin typeface="Comic Sans MS" pitchFamily="66" charset="0"/>
              </a:rPr>
              <a:t>maddenin </a:t>
            </a:r>
            <a:r>
              <a:rPr lang="tr-TR" dirty="0" smtClean="0">
                <a:latin typeface="Comic Sans MS" pitchFamily="66" charset="0"/>
              </a:rPr>
              <a:t>artı </a:t>
            </a:r>
            <a:r>
              <a:rPr lang="tr-TR" dirty="0">
                <a:latin typeface="Comic Sans MS" pitchFamily="66" charset="0"/>
              </a:rPr>
              <a:t>(+) yüklerini </a:t>
            </a:r>
            <a:r>
              <a:rPr lang="tr-TR" dirty="0" smtClean="0">
                <a:latin typeface="Comic Sans MS" pitchFamily="66" charset="0"/>
              </a:rPr>
              <a:t>birleşim </a:t>
            </a:r>
            <a:r>
              <a:rPr lang="tr-TR" dirty="0">
                <a:latin typeface="Comic Sans MS" pitchFamily="66" charset="0"/>
              </a:rPr>
              <a:t>yüzeyine </a:t>
            </a:r>
            <a:r>
              <a:rPr lang="tr-TR" dirty="0" smtClean="0">
                <a:latin typeface="Comic Sans MS" pitchFamily="66" charset="0"/>
              </a:rPr>
              <a:t>doğru </a:t>
            </a:r>
            <a:r>
              <a:rPr lang="tr-TR" dirty="0">
                <a:latin typeface="Comic Sans MS" pitchFamily="66" charset="0"/>
              </a:rPr>
              <a:t>iter. Üretecin eksi (-) ucundan </a:t>
            </a:r>
            <a:r>
              <a:rPr lang="tr-TR" dirty="0" smtClean="0">
                <a:latin typeface="Comic Sans MS" pitchFamily="66" charset="0"/>
              </a:rPr>
              <a:t>gelen elektronlar </a:t>
            </a:r>
            <a:r>
              <a:rPr lang="tr-TR" dirty="0">
                <a:latin typeface="Comic Sans MS" pitchFamily="66" charset="0"/>
              </a:rPr>
              <a:t>ise N tipi maddenin eksi (-) yüklerini </a:t>
            </a:r>
            <a:r>
              <a:rPr lang="tr-TR" dirty="0" smtClean="0">
                <a:latin typeface="Comic Sans MS" pitchFamily="66" charset="0"/>
              </a:rPr>
              <a:t>birleşim </a:t>
            </a:r>
            <a:r>
              <a:rPr lang="tr-TR" dirty="0">
                <a:latin typeface="Comic Sans MS" pitchFamily="66" charset="0"/>
              </a:rPr>
              <a:t>yüzeyine iter.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553941" y="476672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P-N 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birleşimine doğru 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yönde 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akım 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uygulama (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doğru 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polarizasyon)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35054"/>
            <a:ext cx="8122318" cy="3668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1010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0"/>
            <a:ext cx="7467600" cy="1143000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Diyot Nedir?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7467600" cy="487375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1800" dirty="0">
                <a:latin typeface="Comic Sans MS" pitchFamily="66" charset="0"/>
              </a:rPr>
              <a:t>Diyotlar, </a:t>
            </a:r>
            <a:r>
              <a:rPr lang="tr-TR" sz="1800" dirty="0" smtClean="0">
                <a:latin typeface="Comic Sans MS" pitchFamily="66" charset="0"/>
              </a:rPr>
              <a:t>yalnızca </a:t>
            </a:r>
            <a:r>
              <a:rPr lang="tr-TR" sz="1800" dirty="0">
                <a:latin typeface="Comic Sans MS" pitchFamily="66" charset="0"/>
              </a:rPr>
              <a:t>bir yönde </a:t>
            </a:r>
            <a:r>
              <a:rPr lang="tr-TR" sz="1800" dirty="0" smtClean="0">
                <a:latin typeface="Comic Sans MS" pitchFamily="66" charset="0"/>
              </a:rPr>
              <a:t>akım </a:t>
            </a:r>
            <a:r>
              <a:rPr lang="tr-TR" sz="1800" dirty="0">
                <a:latin typeface="Comic Sans MS" pitchFamily="66" charset="0"/>
              </a:rPr>
              <a:t>geçiren devre </a:t>
            </a:r>
            <a:r>
              <a:rPr lang="tr-TR" sz="1800" dirty="0" smtClean="0">
                <a:latin typeface="Comic Sans MS" pitchFamily="66" charset="0"/>
              </a:rPr>
              <a:t>elemanıdır</a:t>
            </a:r>
            <a:r>
              <a:rPr lang="tr-TR" sz="1800" dirty="0">
                <a:latin typeface="Comic Sans MS" pitchFamily="66" charset="0"/>
              </a:rPr>
              <a:t>. </a:t>
            </a:r>
            <a:r>
              <a:rPr lang="tr-TR" sz="1800" dirty="0" smtClean="0">
                <a:latin typeface="Comic Sans MS" pitchFamily="66" charset="0"/>
              </a:rPr>
              <a:t>Diğer </a:t>
            </a:r>
            <a:r>
              <a:rPr lang="tr-TR" sz="1800" dirty="0">
                <a:latin typeface="Comic Sans MS" pitchFamily="66" charset="0"/>
              </a:rPr>
              <a:t>bir deyimle, bir </a:t>
            </a:r>
            <a:r>
              <a:rPr lang="tr-TR" sz="1800" dirty="0" smtClean="0">
                <a:latin typeface="Comic Sans MS" pitchFamily="66" charset="0"/>
              </a:rPr>
              <a:t>yöndeki dirençleri </a:t>
            </a:r>
            <a:r>
              <a:rPr lang="tr-TR" sz="1800" dirty="0">
                <a:latin typeface="Comic Sans MS" pitchFamily="66" charset="0"/>
              </a:rPr>
              <a:t>ihmal edilebilecek kadar küçük, öbür yöndeki dirençleri ise çok büyük </a:t>
            </a:r>
            <a:r>
              <a:rPr lang="tr-TR" sz="1800" dirty="0" smtClean="0">
                <a:latin typeface="Comic Sans MS" pitchFamily="66" charset="0"/>
              </a:rPr>
              <a:t>olan elemanlardır</a:t>
            </a:r>
            <a:r>
              <a:rPr lang="tr-TR" sz="1800" dirty="0">
                <a:latin typeface="Comic Sans MS" pitchFamily="66" charset="0"/>
              </a:rPr>
              <a:t>. Direncin küçük </a:t>
            </a:r>
            <a:r>
              <a:rPr lang="tr-TR" sz="1800" dirty="0" smtClean="0">
                <a:latin typeface="Comic Sans MS" pitchFamily="66" charset="0"/>
              </a:rPr>
              <a:t>olduğu </a:t>
            </a:r>
            <a:r>
              <a:rPr lang="tr-TR" sz="1800" dirty="0">
                <a:latin typeface="Comic Sans MS" pitchFamily="66" charset="0"/>
              </a:rPr>
              <a:t>yöne "</a:t>
            </a:r>
            <a:r>
              <a:rPr lang="tr-TR" sz="1800" dirty="0" smtClean="0">
                <a:latin typeface="Comic Sans MS" pitchFamily="66" charset="0"/>
              </a:rPr>
              <a:t>doğru </a:t>
            </a:r>
            <a:r>
              <a:rPr lang="tr-TR" sz="1800" dirty="0">
                <a:latin typeface="Comic Sans MS" pitchFamily="66" charset="0"/>
              </a:rPr>
              <a:t>yön" </a:t>
            </a:r>
            <a:r>
              <a:rPr lang="tr-TR" sz="1800" dirty="0" smtClean="0">
                <a:latin typeface="Comic Sans MS" pitchFamily="66" charset="0"/>
              </a:rPr>
              <a:t>, büyük olduğu </a:t>
            </a:r>
            <a:r>
              <a:rPr lang="tr-TR" sz="1800" dirty="0">
                <a:latin typeface="Comic Sans MS" pitchFamily="66" charset="0"/>
              </a:rPr>
              <a:t>yöne "ters yön" denir.</a:t>
            </a:r>
          </a:p>
          <a:p>
            <a:pPr algn="just">
              <a:lnSpc>
                <a:spcPct val="150000"/>
              </a:lnSpc>
            </a:pPr>
            <a:r>
              <a:rPr lang="tr-TR" sz="1800" dirty="0">
                <a:latin typeface="Comic Sans MS" pitchFamily="66" charset="0"/>
              </a:rPr>
              <a:t>Diyot sembolü, </a:t>
            </a:r>
            <a:r>
              <a:rPr lang="tr-TR" sz="1800" dirty="0" smtClean="0">
                <a:latin typeface="Comic Sans MS" pitchFamily="66" charset="0"/>
              </a:rPr>
              <a:t>aşağıda görüldüğü </a:t>
            </a:r>
            <a:r>
              <a:rPr lang="tr-TR" sz="1800" dirty="0">
                <a:latin typeface="Comic Sans MS" pitchFamily="66" charset="0"/>
              </a:rPr>
              <a:t>gibi, </a:t>
            </a:r>
            <a:r>
              <a:rPr lang="tr-TR" sz="1800" dirty="0" smtClean="0">
                <a:latin typeface="Comic Sans MS" pitchFamily="66" charset="0"/>
              </a:rPr>
              <a:t>akım geçiş </a:t>
            </a:r>
            <a:r>
              <a:rPr lang="tr-TR" sz="1800" dirty="0">
                <a:latin typeface="Comic Sans MS" pitchFamily="66" charset="0"/>
              </a:rPr>
              <a:t>yönünü gösteren bir ok </a:t>
            </a:r>
            <a:r>
              <a:rPr lang="tr-TR" sz="1800" dirty="0" smtClean="0">
                <a:latin typeface="Comic Sans MS" pitchFamily="66" charset="0"/>
              </a:rPr>
              <a:t>şeklindedir.</a:t>
            </a:r>
          </a:p>
          <a:p>
            <a:pPr algn="just">
              <a:lnSpc>
                <a:spcPct val="150000"/>
              </a:lnSpc>
            </a:pPr>
            <a:endParaRPr lang="tr-TR" sz="1800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407233"/>
            <a:ext cx="3024336" cy="1814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3645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617276" y="3356992"/>
            <a:ext cx="7632848" cy="3370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 smtClean="0">
                <a:latin typeface="Comic Sans MS" pitchFamily="66" charset="0"/>
              </a:rPr>
              <a:t>Artı </a:t>
            </a:r>
            <a:r>
              <a:rPr lang="tr-TR" dirty="0">
                <a:latin typeface="Comic Sans MS" pitchFamily="66" charset="0"/>
              </a:rPr>
              <a:t>(+) ve eksi (-) yükler birbirini </a:t>
            </a:r>
            <a:r>
              <a:rPr lang="tr-TR" dirty="0" smtClean="0">
                <a:latin typeface="Comic Sans MS" pitchFamily="66" charset="0"/>
              </a:rPr>
              <a:t>çekeceğinden </a:t>
            </a:r>
            <a:r>
              <a:rPr lang="tr-TR" dirty="0">
                <a:latin typeface="Comic Sans MS" pitchFamily="66" charset="0"/>
              </a:rPr>
              <a:t>elektronlar oyuklara </a:t>
            </a:r>
            <a:r>
              <a:rPr lang="tr-TR" dirty="0" smtClean="0">
                <a:latin typeface="Comic Sans MS" pitchFamily="66" charset="0"/>
              </a:rPr>
              <a:t>doğru hareket ederler</a:t>
            </a:r>
            <a:r>
              <a:rPr lang="tr-TR" dirty="0">
                <a:latin typeface="Comic Sans MS" pitchFamily="66" charset="0"/>
              </a:rPr>
              <a:t>. Yani elektronlar, P tipi maddeye geçerler. Pilin </a:t>
            </a:r>
            <a:r>
              <a:rPr lang="tr-TR" dirty="0" smtClean="0">
                <a:latin typeface="Comic Sans MS" pitchFamily="66" charset="0"/>
              </a:rPr>
              <a:t>artı </a:t>
            </a:r>
            <a:r>
              <a:rPr lang="tr-TR" dirty="0">
                <a:latin typeface="Comic Sans MS" pitchFamily="66" charset="0"/>
              </a:rPr>
              <a:t>(+) ucu P tipi maddeye </a:t>
            </a:r>
            <a:r>
              <a:rPr lang="tr-TR" dirty="0" smtClean="0">
                <a:latin typeface="Comic Sans MS" pitchFamily="66" charset="0"/>
              </a:rPr>
              <a:t>geçmiş olan </a:t>
            </a:r>
            <a:r>
              <a:rPr lang="tr-TR" dirty="0">
                <a:latin typeface="Comic Sans MS" pitchFamily="66" charset="0"/>
              </a:rPr>
              <a:t>eksi (-) yüklü </a:t>
            </a:r>
            <a:r>
              <a:rPr lang="tr-TR" dirty="0" smtClean="0">
                <a:latin typeface="Comic Sans MS" pitchFamily="66" charset="0"/>
              </a:rPr>
              <a:t>elektronları </a:t>
            </a:r>
            <a:r>
              <a:rPr lang="tr-TR" dirty="0">
                <a:latin typeface="Comic Sans MS" pitchFamily="66" charset="0"/>
              </a:rPr>
              <a:t>kendine çeker. Bu ş</a:t>
            </a:r>
            <a:r>
              <a:rPr lang="tr-TR" dirty="0" smtClean="0">
                <a:latin typeface="Comic Sans MS" pitchFamily="66" charset="0"/>
              </a:rPr>
              <a:t>ekilde </a:t>
            </a:r>
            <a:r>
              <a:rPr lang="tr-TR" dirty="0">
                <a:latin typeface="Comic Sans MS" pitchFamily="66" charset="0"/>
              </a:rPr>
              <a:t>P-N </a:t>
            </a:r>
            <a:r>
              <a:rPr lang="tr-TR" dirty="0" smtClean="0">
                <a:latin typeface="Comic Sans MS" pitchFamily="66" charset="0"/>
              </a:rPr>
              <a:t>birleşiminde </a:t>
            </a:r>
            <a:r>
              <a:rPr lang="tr-TR" dirty="0">
                <a:latin typeface="Comic Sans MS" pitchFamily="66" charset="0"/>
              </a:rPr>
              <a:t>elektron </a:t>
            </a:r>
            <a:r>
              <a:rPr lang="tr-TR" dirty="0" smtClean="0">
                <a:latin typeface="Comic Sans MS" pitchFamily="66" charset="0"/>
              </a:rPr>
              <a:t>akışı başlar</a:t>
            </a:r>
            <a:r>
              <a:rPr lang="tr-TR" dirty="0">
                <a:latin typeface="Comic Sans MS" pitchFamily="66" charset="0"/>
              </a:rPr>
              <a:t>. N tipi maddede bulunan her elektron yerinden </a:t>
            </a:r>
            <a:r>
              <a:rPr lang="tr-TR" dirty="0" smtClean="0">
                <a:latin typeface="Comic Sans MS" pitchFamily="66" charset="0"/>
              </a:rPr>
              <a:t>çıktığı </a:t>
            </a:r>
            <a:r>
              <a:rPr lang="tr-TR" dirty="0">
                <a:latin typeface="Comic Sans MS" pitchFamily="66" charset="0"/>
              </a:rPr>
              <a:t>zaman buralarda </a:t>
            </a:r>
            <a:r>
              <a:rPr lang="tr-TR" dirty="0" smtClean="0">
                <a:latin typeface="Comic Sans MS" pitchFamily="66" charset="0"/>
              </a:rPr>
              <a:t>oyuklar oluşur</a:t>
            </a:r>
            <a:r>
              <a:rPr lang="tr-TR" dirty="0">
                <a:latin typeface="Comic Sans MS" pitchFamily="66" charset="0"/>
              </a:rPr>
              <a:t>. Oyuklar </a:t>
            </a:r>
            <a:r>
              <a:rPr lang="tr-TR" dirty="0" smtClean="0">
                <a:latin typeface="Comic Sans MS" pitchFamily="66" charset="0"/>
              </a:rPr>
              <a:t>artı </a:t>
            </a:r>
            <a:r>
              <a:rPr lang="tr-TR" dirty="0">
                <a:latin typeface="Comic Sans MS" pitchFamily="66" charset="0"/>
              </a:rPr>
              <a:t>(+) yüklü kabul </a:t>
            </a:r>
            <a:r>
              <a:rPr lang="tr-TR" dirty="0" smtClean="0">
                <a:latin typeface="Comic Sans MS" pitchFamily="66" charset="0"/>
              </a:rPr>
              <a:t>edildiğinden</a:t>
            </a:r>
            <a:r>
              <a:rPr lang="tr-TR" dirty="0">
                <a:latin typeface="Comic Sans MS" pitchFamily="66" charset="0"/>
              </a:rPr>
              <a:t>, pilin eksi (-) ucu </a:t>
            </a:r>
            <a:r>
              <a:rPr lang="tr-TR" dirty="0" smtClean="0">
                <a:latin typeface="Comic Sans MS" pitchFamily="66" charset="0"/>
              </a:rPr>
              <a:t>tarafından </a:t>
            </a:r>
            <a:r>
              <a:rPr lang="tr-TR" dirty="0" err="1" smtClean="0">
                <a:latin typeface="Comic Sans MS" pitchFamily="66" charset="0"/>
              </a:rPr>
              <a:t>çekilirler.Görüldüğü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>
                <a:latin typeface="Comic Sans MS" pitchFamily="66" charset="0"/>
              </a:rPr>
              <a:t>üzere elektron </a:t>
            </a:r>
            <a:r>
              <a:rPr lang="tr-TR" dirty="0" smtClean="0">
                <a:latin typeface="Comic Sans MS" pitchFamily="66" charset="0"/>
              </a:rPr>
              <a:t>akışı </a:t>
            </a:r>
            <a:r>
              <a:rPr lang="tr-TR" dirty="0">
                <a:latin typeface="Comic Sans MS" pitchFamily="66" charset="0"/>
              </a:rPr>
              <a:t>eksi (-) uçtan </a:t>
            </a:r>
            <a:r>
              <a:rPr lang="tr-TR" dirty="0" smtClean="0">
                <a:latin typeface="Comic Sans MS" pitchFamily="66" charset="0"/>
              </a:rPr>
              <a:t>artı </a:t>
            </a:r>
            <a:r>
              <a:rPr lang="tr-TR" dirty="0">
                <a:latin typeface="Comic Sans MS" pitchFamily="66" charset="0"/>
              </a:rPr>
              <a:t>(+) uca </a:t>
            </a:r>
            <a:r>
              <a:rPr lang="tr-TR" dirty="0" smtClean="0">
                <a:latin typeface="Comic Sans MS" pitchFamily="66" charset="0"/>
              </a:rPr>
              <a:t>doğru olmaktadır</a:t>
            </a:r>
            <a:r>
              <a:rPr lang="tr-TR" dirty="0">
                <a:latin typeface="Comic Sans MS" pitchFamily="66" charset="0"/>
              </a:rPr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76" y="0"/>
            <a:ext cx="7500395" cy="338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4736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611560" y="404664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P-N 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birleşimine 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ters yönde 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akım 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uygulama (ters polarizasyon)</a:t>
            </a:r>
          </a:p>
        </p:txBody>
      </p:sp>
      <p:sp>
        <p:nvSpPr>
          <p:cNvPr id="4" name="Dikdörtgen 3"/>
          <p:cNvSpPr/>
          <p:nvPr/>
        </p:nvSpPr>
        <p:spPr>
          <a:xfrm>
            <a:off x="251520" y="1124744"/>
            <a:ext cx="856895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err="1" smtClean="0">
                <a:latin typeface="Comic Sans MS" pitchFamily="66" charset="0"/>
              </a:rPr>
              <a:t>Şekil'de</a:t>
            </a:r>
            <a:r>
              <a:rPr lang="tr-TR" dirty="0" smtClean="0">
                <a:latin typeface="Comic Sans MS" pitchFamily="66" charset="0"/>
              </a:rPr>
              <a:t> görüldüğü </a:t>
            </a:r>
            <a:r>
              <a:rPr lang="tr-TR" dirty="0">
                <a:latin typeface="Comic Sans MS" pitchFamily="66" charset="0"/>
              </a:rPr>
              <a:t>gibi UCC </a:t>
            </a:r>
            <a:r>
              <a:rPr lang="tr-TR" dirty="0" smtClean="0">
                <a:latin typeface="Comic Sans MS" pitchFamily="66" charset="0"/>
              </a:rPr>
              <a:t>adı </a:t>
            </a:r>
            <a:r>
              <a:rPr lang="tr-TR" dirty="0">
                <a:latin typeface="Comic Sans MS" pitchFamily="66" charset="0"/>
              </a:rPr>
              <a:t>verilen üretecin eksi (-) ucu P tipi maddenin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latin typeface="Comic Sans MS" pitchFamily="66" charset="0"/>
              </a:rPr>
              <a:t>oyuklarını </a:t>
            </a:r>
            <a:r>
              <a:rPr lang="tr-TR" dirty="0">
                <a:latin typeface="Comic Sans MS" pitchFamily="66" charset="0"/>
              </a:rPr>
              <a:t>çeker. Üretecin </a:t>
            </a:r>
            <a:r>
              <a:rPr lang="tr-TR" dirty="0" smtClean="0">
                <a:latin typeface="Comic Sans MS" pitchFamily="66" charset="0"/>
              </a:rPr>
              <a:t>artı (+) </a:t>
            </a:r>
            <a:r>
              <a:rPr lang="tr-TR" dirty="0">
                <a:latin typeface="Comic Sans MS" pitchFamily="66" charset="0"/>
              </a:rPr>
              <a:t>ucu ise N tipi maddenin </a:t>
            </a:r>
            <a:r>
              <a:rPr lang="tr-TR" dirty="0" smtClean="0">
                <a:latin typeface="Comic Sans MS" pitchFamily="66" charset="0"/>
              </a:rPr>
              <a:t>elektronlarını </a:t>
            </a:r>
            <a:r>
              <a:rPr lang="tr-TR" dirty="0">
                <a:latin typeface="Comic Sans MS" pitchFamily="66" charset="0"/>
              </a:rPr>
              <a:t>kendine çeker.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latin typeface="Comic Sans MS" pitchFamily="66" charset="0"/>
              </a:rPr>
              <a:t>Birleşme </a:t>
            </a:r>
            <a:r>
              <a:rPr lang="tr-TR" dirty="0">
                <a:latin typeface="Comic Sans MS" pitchFamily="66" charset="0"/>
              </a:rPr>
              <a:t>yüzeyinde elektron </a:t>
            </a:r>
            <a:r>
              <a:rPr lang="tr-TR" dirty="0" smtClean="0">
                <a:latin typeface="Comic Sans MS" pitchFamily="66" charset="0"/>
              </a:rPr>
              <a:t>ve oyuk </a:t>
            </a:r>
            <a:r>
              <a:rPr lang="tr-TR" dirty="0">
                <a:latin typeface="Comic Sans MS" pitchFamily="66" charset="0"/>
              </a:rPr>
              <a:t>kalmaz. Yani </a:t>
            </a:r>
            <a:r>
              <a:rPr lang="tr-TR" dirty="0" smtClean="0">
                <a:latin typeface="Comic Sans MS" pitchFamily="66" charset="0"/>
              </a:rPr>
              <a:t>birleşim bölgesi artı </a:t>
            </a:r>
            <a:r>
              <a:rPr lang="tr-TR" dirty="0">
                <a:latin typeface="Comic Sans MS" pitchFamily="66" charset="0"/>
              </a:rPr>
              <a:t>(+) ile eksi (-) yük </a:t>
            </a:r>
            <a:r>
              <a:rPr lang="tr-TR" dirty="0" smtClean="0">
                <a:latin typeface="Comic Sans MS" pitchFamily="66" charset="0"/>
              </a:rPr>
              <a:t>bakımından</a:t>
            </a:r>
            <a:r>
              <a:rPr lang="tr-TR" dirty="0">
                <a:latin typeface="Comic Sans MS" pitchFamily="66" charset="0"/>
              </a:rPr>
              <a:t> </a:t>
            </a:r>
            <a:r>
              <a:rPr lang="tr-TR" dirty="0" smtClean="0">
                <a:latin typeface="Comic Sans MS" pitchFamily="66" charset="0"/>
              </a:rPr>
              <a:t>fakirleşir</a:t>
            </a:r>
            <a:r>
              <a:rPr lang="tr-TR" dirty="0">
                <a:latin typeface="Comic Sans MS" pitchFamily="66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4778" y="3294569"/>
            <a:ext cx="4458380" cy="3311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8251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683568" y="548680"/>
            <a:ext cx="770485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>
                <a:latin typeface="Comic Sans MS" pitchFamily="66" charset="0"/>
              </a:rPr>
              <a:t>Bu </a:t>
            </a:r>
            <a:r>
              <a:rPr lang="tr-TR" dirty="0" smtClean="0">
                <a:latin typeface="Comic Sans MS" pitchFamily="66" charset="0"/>
              </a:rPr>
              <a:t>yaklaşıma </a:t>
            </a:r>
            <a:r>
              <a:rPr lang="tr-TR" dirty="0">
                <a:latin typeface="Comic Sans MS" pitchFamily="66" charset="0"/>
              </a:rPr>
              <a:t>göre </a:t>
            </a:r>
            <a:r>
              <a:rPr lang="tr-TR" dirty="0" smtClean="0">
                <a:latin typeface="Comic Sans MS" pitchFamily="66" charset="0"/>
              </a:rPr>
              <a:t>ters polarizasyonda </a:t>
            </a:r>
            <a:r>
              <a:rPr lang="tr-TR" dirty="0">
                <a:latin typeface="Comic Sans MS" pitchFamily="66" charset="0"/>
              </a:rPr>
              <a:t>diyot </a:t>
            </a:r>
            <a:r>
              <a:rPr lang="tr-TR" dirty="0" smtClean="0">
                <a:latin typeface="Comic Sans MS" pitchFamily="66" charset="0"/>
              </a:rPr>
              <a:t>akım</a:t>
            </a:r>
            <a:r>
              <a:rPr lang="tr-TR" dirty="0">
                <a:latin typeface="Comic Sans MS" pitchFamily="66" charset="0"/>
              </a:rPr>
              <a:t> </a:t>
            </a:r>
            <a:r>
              <a:rPr lang="tr-TR" dirty="0" smtClean="0">
                <a:latin typeface="Comic Sans MS" pitchFamily="66" charset="0"/>
              </a:rPr>
              <a:t>geçirmez</a:t>
            </a:r>
            <a:r>
              <a:rPr lang="tr-TR" dirty="0">
                <a:latin typeface="Comic Sans MS" pitchFamily="66" charset="0"/>
              </a:rPr>
              <a:t>. Ancak </a:t>
            </a:r>
            <a:r>
              <a:rPr lang="tr-TR" dirty="0" smtClean="0">
                <a:latin typeface="Comic Sans MS" pitchFamily="66" charset="0"/>
              </a:rPr>
              <a:t>kullanılan</a:t>
            </a:r>
            <a:r>
              <a:rPr lang="tr-TR" dirty="0">
                <a:latin typeface="Comic Sans MS" pitchFamily="66" charset="0"/>
              </a:rPr>
              <a:t> </a:t>
            </a:r>
            <a:r>
              <a:rPr lang="tr-TR" dirty="0" smtClean="0">
                <a:latin typeface="Comic Sans MS" pitchFamily="66" charset="0"/>
              </a:rPr>
              <a:t>maddelerin </a:t>
            </a:r>
            <a:r>
              <a:rPr lang="tr-TR" dirty="0">
                <a:latin typeface="Comic Sans MS" pitchFamily="66" charset="0"/>
              </a:rPr>
              <a:t>tam </a:t>
            </a:r>
            <a:r>
              <a:rPr lang="tr-TR" dirty="0" smtClean="0">
                <a:latin typeface="Comic Sans MS" pitchFamily="66" charset="0"/>
              </a:rPr>
              <a:t>saflıkta olmaması</a:t>
            </a:r>
            <a:r>
              <a:rPr lang="tr-TR" dirty="0">
                <a:latin typeface="Comic Sans MS" pitchFamily="66" charset="0"/>
              </a:rPr>
              <a:t> </a:t>
            </a:r>
            <a:r>
              <a:rPr lang="tr-TR" dirty="0" smtClean="0">
                <a:latin typeface="Comic Sans MS" pitchFamily="66" charset="0"/>
              </a:rPr>
              <a:t>nedeniyle </a:t>
            </a:r>
            <a:r>
              <a:rPr lang="tr-TR" dirty="0">
                <a:latin typeface="Comic Sans MS" pitchFamily="66" charset="0"/>
              </a:rPr>
              <a:t>"çok az bir </a:t>
            </a:r>
            <a:r>
              <a:rPr lang="tr-TR" dirty="0" smtClean="0">
                <a:latin typeface="Comic Sans MS" pitchFamily="66" charset="0"/>
              </a:rPr>
              <a:t>sızıntı akımı« </a:t>
            </a:r>
            <a:r>
              <a:rPr lang="it-IT" dirty="0" smtClean="0">
                <a:latin typeface="Comic Sans MS" pitchFamily="66" charset="0"/>
              </a:rPr>
              <a:t>geçer</a:t>
            </a:r>
            <a:r>
              <a:rPr lang="it-IT" dirty="0">
                <a:latin typeface="Comic Sans MS" pitchFamily="66" charset="0"/>
              </a:rPr>
              <a:t>. Mikro Amper (mA) </a:t>
            </a:r>
            <a:r>
              <a:rPr lang="it-IT" dirty="0" smtClean="0">
                <a:latin typeface="Comic Sans MS" pitchFamily="66" charset="0"/>
              </a:rPr>
              <a:t>düzeyinde</a:t>
            </a:r>
            <a:r>
              <a:rPr lang="tr-TR" dirty="0" smtClean="0">
                <a:latin typeface="Comic Sans MS" pitchFamily="66" charset="0"/>
              </a:rPr>
              <a:t> olan </a:t>
            </a:r>
            <a:r>
              <a:rPr lang="tr-TR" dirty="0">
                <a:latin typeface="Comic Sans MS" pitchFamily="66" charset="0"/>
              </a:rPr>
              <a:t>bu </a:t>
            </a:r>
            <a:r>
              <a:rPr lang="tr-TR" dirty="0" smtClean="0">
                <a:latin typeface="Comic Sans MS" pitchFamily="66" charset="0"/>
              </a:rPr>
              <a:t>akım </a:t>
            </a:r>
            <a:r>
              <a:rPr lang="tr-TR" dirty="0">
                <a:latin typeface="Comic Sans MS" pitchFamily="66" charset="0"/>
              </a:rPr>
              <a:t>yok </a:t>
            </a:r>
            <a:r>
              <a:rPr lang="tr-TR" dirty="0" smtClean="0">
                <a:latin typeface="Comic Sans MS" pitchFamily="66" charset="0"/>
              </a:rPr>
              <a:t>sayılır </a:t>
            </a:r>
            <a:r>
              <a:rPr lang="tr-TR" dirty="0">
                <a:latin typeface="Comic Sans MS" pitchFamily="66" charset="0"/>
              </a:rPr>
              <a:t>(</a:t>
            </a:r>
            <a:r>
              <a:rPr lang="tr-TR" dirty="0" smtClean="0">
                <a:latin typeface="Comic Sans MS" pitchFamily="66" charset="0"/>
              </a:rPr>
              <a:t>ihmal edilir).</a:t>
            </a:r>
          </a:p>
          <a:p>
            <a:pPr algn="just">
              <a:lnSpc>
                <a:spcPct val="150000"/>
              </a:lnSpc>
            </a:pPr>
            <a:endParaRPr lang="tr-TR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tr-TR" dirty="0">
                <a:latin typeface="Comic Sans MS" pitchFamily="66" charset="0"/>
              </a:rPr>
              <a:t>Ters polarize edilen </a:t>
            </a:r>
            <a:r>
              <a:rPr lang="tr-TR" dirty="0" smtClean="0">
                <a:latin typeface="Comic Sans MS" pitchFamily="66" charset="0"/>
              </a:rPr>
              <a:t>diyotlara uygulanan </a:t>
            </a:r>
            <a:r>
              <a:rPr lang="tr-TR" dirty="0">
                <a:latin typeface="Comic Sans MS" pitchFamily="66" charset="0"/>
              </a:rPr>
              <a:t>gerilim </a:t>
            </a:r>
            <a:r>
              <a:rPr lang="tr-TR" dirty="0" smtClean="0">
                <a:latin typeface="Comic Sans MS" pitchFamily="66" charset="0"/>
              </a:rPr>
              <a:t>yükseltilirse eleman </a:t>
            </a:r>
            <a:r>
              <a:rPr lang="tr-TR" dirty="0">
                <a:latin typeface="Comic Sans MS" pitchFamily="66" charset="0"/>
              </a:rPr>
              <a:t>delinebilir (bozulur).</a:t>
            </a:r>
          </a:p>
        </p:txBody>
      </p:sp>
    </p:spTree>
    <p:extLst>
      <p:ext uri="{BB962C8B-B14F-4D97-AF65-F5344CB8AC3E}">
        <p14:creationId xmlns:p14="http://schemas.microsoft.com/office/powerpoint/2010/main" xmlns="" val="210955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467600" cy="1143000"/>
          </a:xfrm>
        </p:spPr>
        <p:txBody>
          <a:bodyPr/>
          <a:lstStyle/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P-n </a:t>
            </a:r>
            <a:r>
              <a:rPr lang="tr-TR" b="1" dirty="0" err="1" smtClean="0">
                <a:solidFill>
                  <a:schemeClr val="accent1">
                    <a:lumMod val="75000"/>
                  </a:schemeClr>
                </a:solidFill>
              </a:rPr>
              <a:t>jonksiyon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808" y="980728"/>
            <a:ext cx="2438400" cy="103028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01175"/>
            <a:ext cx="8229600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776536" y="5210897"/>
            <a:ext cx="746760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tr-TR" dirty="0" err="1">
                <a:solidFill>
                  <a:prstClr val="black"/>
                </a:solidFill>
                <a:latin typeface="Comic Sans MS" pitchFamily="66" charset="0"/>
              </a:rPr>
              <a:t>Jonksiyon</a:t>
            </a:r>
            <a:r>
              <a:rPr lang="tr-TR" dirty="0">
                <a:solidFill>
                  <a:prstClr val="black"/>
                </a:solidFill>
                <a:latin typeface="Comic Sans MS" pitchFamily="66" charset="0"/>
              </a:rPr>
              <a:t> bölgesinde elektron-oyuk birleşmesi meydana gelerek burada iyonize atomlardan oluşan fakirleşmiş bölge ve bariyer potansiyeli oluşur.</a:t>
            </a:r>
          </a:p>
        </p:txBody>
      </p:sp>
    </p:spTree>
    <p:extLst>
      <p:ext uri="{BB962C8B-B14F-4D97-AF65-F5344CB8AC3E}">
        <p14:creationId xmlns:p14="http://schemas.microsoft.com/office/powerpoint/2010/main" xmlns="" val="117769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iyot ve çalışma Prensibi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1559" y="260648"/>
            <a:ext cx="7872875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524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 smtClean="0">
                <a:solidFill>
                  <a:schemeClr val="accent1">
                    <a:lumMod val="75000"/>
                  </a:schemeClr>
                </a:solidFill>
              </a:rPr>
              <a:t>Diyodun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 Delinmesi</a:t>
            </a:r>
            <a:b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075240" cy="53492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1400" b="1" dirty="0">
                <a:latin typeface="Comic Sans MS" pitchFamily="66" charset="0"/>
              </a:rPr>
              <a:t>Ters akımın </a:t>
            </a:r>
            <a:r>
              <a:rPr lang="tr-TR" sz="1400" dirty="0">
                <a:latin typeface="Comic Sans MS" pitchFamily="66" charset="0"/>
              </a:rPr>
              <a:t>birden büyümesi halinde, </a:t>
            </a:r>
            <a:r>
              <a:rPr lang="tr-TR" sz="1400" b="1" dirty="0" err="1">
                <a:latin typeface="Comic Sans MS" pitchFamily="66" charset="0"/>
              </a:rPr>
              <a:t>diyodun</a:t>
            </a:r>
            <a:r>
              <a:rPr lang="tr-TR" sz="1400" b="1" dirty="0">
                <a:latin typeface="Comic Sans MS" pitchFamily="66" charset="0"/>
              </a:rPr>
              <a:t> delinmesi</a:t>
            </a:r>
            <a:r>
              <a:rPr lang="tr-TR" sz="1400" dirty="0">
                <a:latin typeface="Comic Sans MS" pitchFamily="66" charset="0"/>
              </a:rPr>
              <a:t>, bu andaki gerilime </a:t>
            </a:r>
            <a:r>
              <a:rPr lang="tr-TR" sz="1400" dirty="0" smtClean="0">
                <a:latin typeface="Comic Sans MS" pitchFamily="66" charset="0"/>
              </a:rPr>
              <a:t>de </a:t>
            </a:r>
            <a:r>
              <a:rPr lang="tr-TR" sz="1400" b="1" dirty="0" smtClean="0">
                <a:latin typeface="Comic Sans MS" pitchFamily="66" charset="0"/>
              </a:rPr>
              <a:t>delinme </a:t>
            </a:r>
            <a:r>
              <a:rPr lang="tr-TR" sz="1400" b="1" dirty="0">
                <a:latin typeface="Comic Sans MS" pitchFamily="66" charset="0"/>
              </a:rPr>
              <a:t>gerilimi </a:t>
            </a:r>
            <a:r>
              <a:rPr lang="tr-TR" sz="1400" dirty="0">
                <a:latin typeface="Comic Sans MS" pitchFamily="66" charset="0"/>
              </a:rPr>
              <a:t>denir</a:t>
            </a:r>
            <a:r>
              <a:rPr lang="tr-TR" sz="1400" dirty="0" smtClean="0">
                <a:latin typeface="Comic Sans MS" pitchFamily="66" charset="0"/>
              </a:rPr>
              <a:t>.</a:t>
            </a:r>
            <a:endParaRPr lang="tr-TR" sz="1400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Delinme olayında, ters akımın birden büyümesinin nedenleri:</a:t>
            </a:r>
          </a:p>
          <a:p>
            <a:pPr algn="just">
              <a:lnSpc>
                <a:spcPct val="150000"/>
              </a:lnSpc>
            </a:pPr>
            <a:r>
              <a:rPr lang="tr-TR" sz="1400" b="1" dirty="0">
                <a:latin typeface="Comic Sans MS" pitchFamily="66" charset="0"/>
              </a:rPr>
              <a:t>1) </a:t>
            </a:r>
            <a:r>
              <a:rPr lang="tr-TR" sz="1400" dirty="0" err="1" smtClean="0">
                <a:latin typeface="Comic Sans MS" pitchFamily="66" charset="0"/>
              </a:rPr>
              <a:t>Şekil'de</a:t>
            </a:r>
            <a:r>
              <a:rPr lang="tr-TR" sz="1400" dirty="0" smtClean="0">
                <a:latin typeface="Comic Sans MS" pitchFamily="66" charset="0"/>
              </a:rPr>
              <a:t> </a:t>
            </a:r>
            <a:r>
              <a:rPr lang="tr-TR" sz="1400" dirty="0">
                <a:latin typeface="Comic Sans MS" pitchFamily="66" charset="0"/>
              </a:rPr>
              <a:t>görüldüğü gibi, uygulanan büyük değerli ters gerilimin pozitif kutbu, </a:t>
            </a:r>
            <a:r>
              <a:rPr lang="tr-TR" sz="1400" dirty="0" smtClean="0">
                <a:latin typeface="Comic Sans MS" pitchFamily="66" charset="0"/>
              </a:rPr>
              <a:t>N bölgesindeki </a:t>
            </a:r>
            <a:r>
              <a:rPr lang="tr-TR" sz="1400" dirty="0">
                <a:latin typeface="Comic Sans MS" pitchFamily="66" charset="0"/>
              </a:rPr>
              <a:t>serbest elektronları kuvvetle çekmekte, negatif kutbu da P </a:t>
            </a:r>
            <a:r>
              <a:rPr lang="tr-TR" sz="1400" dirty="0" smtClean="0">
                <a:latin typeface="Comic Sans MS" pitchFamily="66" charset="0"/>
              </a:rPr>
              <a:t>bölgesindeki azınlık </a:t>
            </a:r>
            <a:r>
              <a:rPr lang="tr-TR" sz="1400" dirty="0">
                <a:latin typeface="Comic Sans MS" pitchFamily="66" charset="0"/>
              </a:rPr>
              <a:t>taşıyıcı durumundaki elektronları kuvvetle itmektedir</a:t>
            </a:r>
            <a:r>
              <a:rPr lang="tr-TR" sz="1400" dirty="0" smtClean="0">
                <a:latin typeface="Comic Sans MS" pitchFamily="66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tr-TR" sz="1400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endParaRPr lang="tr-TR" sz="1400" dirty="0" smtClean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endParaRPr lang="tr-TR" sz="1400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endParaRPr lang="tr-TR" sz="1400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tr-TR" sz="1400" b="1" dirty="0">
                <a:latin typeface="Comic Sans MS" pitchFamily="66" charset="0"/>
              </a:rPr>
              <a:t>2) </a:t>
            </a:r>
            <a:r>
              <a:rPr lang="tr-TR" sz="1400" dirty="0">
                <a:latin typeface="Comic Sans MS" pitchFamily="66" charset="0"/>
              </a:rPr>
              <a:t>Büyük bir hareketlilik kazanan elektronlar, atomlara hızla çarparak, </a:t>
            </a:r>
            <a:r>
              <a:rPr lang="tr-TR" sz="1400" dirty="0" err="1" smtClean="0">
                <a:latin typeface="Comic Sans MS" pitchFamily="66" charset="0"/>
              </a:rPr>
              <a:t>valans</a:t>
            </a:r>
            <a:r>
              <a:rPr lang="tr-TR" sz="1400" dirty="0">
                <a:latin typeface="Comic Sans MS" pitchFamily="66" charset="0"/>
              </a:rPr>
              <a:t> </a:t>
            </a:r>
            <a:r>
              <a:rPr lang="tr-TR" sz="1400" dirty="0" smtClean="0">
                <a:latin typeface="Comic Sans MS" pitchFamily="66" charset="0"/>
              </a:rPr>
              <a:t>elektronlarında </a:t>
            </a:r>
            <a:r>
              <a:rPr lang="tr-TR" sz="1400" dirty="0">
                <a:latin typeface="Comic Sans MS" pitchFamily="66" charset="0"/>
              </a:rPr>
              <a:t>serbest hale geçmesine neden olur.</a:t>
            </a:r>
          </a:p>
          <a:p>
            <a:pPr algn="just">
              <a:lnSpc>
                <a:spcPct val="150000"/>
              </a:lnSpc>
            </a:pPr>
            <a:r>
              <a:rPr lang="tr-TR" sz="1400" b="1" dirty="0">
                <a:latin typeface="Comic Sans MS" pitchFamily="66" charset="0"/>
              </a:rPr>
              <a:t>3) </a:t>
            </a:r>
            <a:r>
              <a:rPr lang="tr-TR" sz="1400" dirty="0">
                <a:latin typeface="Comic Sans MS" pitchFamily="66" charset="0"/>
              </a:rPr>
              <a:t>Bu şekilde hem P, hem de N bölgesinde hızla çoğalan elektronlar kaynağın </a:t>
            </a:r>
            <a:r>
              <a:rPr lang="tr-TR" sz="1400" dirty="0" smtClean="0">
                <a:latin typeface="Comic Sans MS" pitchFamily="66" charset="0"/>
              </a:rPr>
              <a:t>pozitif kutbunun </a:t>
            </a:r>
            <a:r>
              <a:rPr lang="tr-TR" sz="1400" dirty="0">
                <a:latin typeface="Comic Sans MS" pitchFamily="66" charset="0"/>
              </a:rPr>
              <a:t>çekme kuvvetine kapılarak, büyük oranda kaynağa doğru akar.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852936"/>
            <a:ext cx="2808312" cy="208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7250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1800" b="1" dirty="0">
                <a:latin typeface="Comic Sans MS" pitchFamily="66" charset="0"/>
              </a:rPr>
              <a:t>4) </a:t>
            </a:r>
            <a:r>
              <a:rPr lang="tr-TR" sz="1800" dirty="0">
                <a:latin typeface="Comic Sans MS" pitchFamily="66" charset="0"/>
              </a:rPr>
              <a:t>Bu arada P - N bölgeleri arasındaki boşluk bölgesi kalkmış ve P bölgesinde </a:t>
            </a:r>
            <a:r>
              <a:rPr lang="tr-TR" sz="1800" dirty="0" smtClean="0">
                <a:latin typeface="Comic Sans MS" pitchFamily="66" charset="0"/>
              </a:rPr>
              <a:t>de çok </a:t>
            </a:r>
            <a:r>
              <a:rPr lang="tr-TR" sz="1800" dirty="0">
                <a:latin typeface="Comic Sans MS" pitchFamily="66" charset="0"/>
              </a:rPr>
              <a:t>sayıda elektron oluşmuş bulunduğundan P - N ayrımı kalmaz. Diyot iletken </a:t>
            </a:r>
            <a:r>
              <a:rPr lang="tr-TR" sz="1800" dirty="0" smtClean="0">
                <a:latin typeface="Comic Sans MS" pitchFamily="66" charset="0"/>
              </a:rPr>
              <a:t>bir madde </a:t>
            </a:r>
            <a:r>
              <a:rPr lang="tr-TR" sz="1800" dirty="0">
                <a:latin typeface="Comic Sans MS" pitchFamily="66" charset="0"/>
              </a:rPr>
              <a:t>haline dönüşür</a:t>
            </a:r>
            <a:r>
              <a:rPr lang="tr-TR" sz="1800" dirty="0" smtClean="0">
                <a:latin typeface="Comic Sans MS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tr-TR" sz="1800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tr-TR" sz="18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tr-TR" sz="1800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tr-TR" sz="1800" b="1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tr-TR" sz="1800" b="1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1800" b="1" dirty="0" smtClean="0">
                <a:latin typeface="Comic Sans MS" pitchFamily="66" charset="0"/>
              </a:rPr>
              <a:t>5</a:t>
            </a:r>
            <a:r>
              <a:rPr lang="tr-TR" sz="1800" b="1" dirty="0">
                <a:latin typeface="Comic Sans MS" pitchFamily="66" charset="0"/>
              </a:rPr>
              <a:t>) </a:t>
            </a:r>
            <a:r>
              <a:rPr lang="tr-TR" sz="1800" dirty="0">
                <a:latin typeface="Comic Sans MS" pitchFamily="66" charset="0"/>
              </a:rPr>
              <a:t>Aşırı elektron hareketinden dolayı diyot ısınarak yanar.</a:t>
            </a:r>
          </a:p>
          <a:p>
            <a:pPr>
              <a:lnSpc>
                <a:spcPct val="150000"/>
              </a:lnSpc>
            </a:pPr>
            <a:r>
              <a:rPr lang="tr-TR" sz="1800" b="1" dirty="0">
                <a:latin typeface="Comic Sans MS" pitchFamily="66" charset="0"/>
              </a:rPr>
              <a:t>6) </a:t>
            </a:r>
            <a:r>
              <a:rPr lang="tr-TR" sz="1800" dirty="0">
                <a:latin typeface="Comic Sans MS" pitchFamily="66" charset="0"/>
              </a:rPr>
              <a:t>Ayrıca dış ortamın sıcak olması da olayı hızlandırmaktadır.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68960"/>
            <a:ext cx="280987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3692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1800" dirty="0">
                <a:latin typeface="Comic Sans MS" pitchFamily="66" charset="0"/>
              </a:rPr>
              <a:t>Bu nedenle, diyotlar çok sıcak ortamlarda kullanılmamalı veya soğutucu </a:t>
            </a:r>
            <a:r>
              <a:rPr lang="tr-TR" sz="1800" dirty="0" smtClean="0">
                <a:latin typeface="Comic Sans MS" pitchFamily="66" charset="0"/>
              </a:rPr>
              <a:t>ile kullanılmalıdır</a:t>
            </a:r>
            <a:r>
              <a:rPr lang="tr-TR" sz="1800" dirty="0">
                <a:latin typeface="Comic Sans MS" pitchFamily="66" charset="0"/>
              </a:rPr>
              <a:t>. </a:t>
            </a:r>
            <a:r>
              <a:rPr lang="tr-TR" sz="1800" b="1" dirty="0" err="1">
                <a:latin typeface="Comic Sans MS" pitchFamily="66" charset="0"/>
              </a:rPr>
              <a:t>Germayum</a:t>
            </a:r>
            <a:r>
              <a:rPr lang="tr-TR" sz="1800" b="1" dirty="0">
                <a:latin typeface="Comic Sans MS" pitchFamily="66" charset="0"/>
              </a:rPr>
              <a:t> </a:t>
            </a:r>
            <a:r>
              <a:rPr lang="tr-TR" sz="1800" dirty="0" err="1">
                <a:latin typeface="Comic Sans MS" pitchFamily="66" charset="0"/>
              </a:rPr>
              <a:t>diyodun</a:t>
            </a:r>
            <a:r>
              <a:rPr lang="tr-TR" sz="1800" dirty="0">
                <a:latin typeface="Comic Sans MS" pitchFamily="66" charset="0"/>
              </a:rPr>
              <a:t> maksimum çalışma sıcaklığı </a:t>
            </a:r>
            <a:r>
              <a:rPr lang="tr-TR" sz="1800" b="1" dirty="0">
                <a:latin typeface="Comic Sans MS" pitchFamily="66" charset="0"/>
              </a:rPr>
              <a:t>90°C</a:t>
            </a:r>
            <a:r>
              <a:rPr lang="tr-TR" sz="1800" dirty="0">
                <a:latin typeface="Comic Sans MS" pitchFamily="66" charset="0"/>
              </a:rPr>
              <a:t>, </a:t>
            </a:r>
            <a:r>
              <a:rPr lang="tr-TR" sz="1800" b="1" dirty="0" smtClean="0">
                <a:latin typeface="Comic Sans MS" pitchFamily="66" charset="0"/>
              </a:rPr>
              <a:t>Silikon </a:t>
            </a:r>
            <a:r>
              <a:rPr lang="tr-TR" sz="1800" dirty="0" err="1" smtClean="0">
                <a:latin typeface="Comic Sans MS" pitchFamily="66" charset="0"/>
              </a:rPr>
              <a:t>diyodu</a:t>
            </a:r>
            <a:r>
              <a:rPr lang="tr-TR" sz="1800" dirty="0" smtClean="0">
                <a:latin typeface="Comic Sans MS" pitchFamily="66" charset="0"/>
              </a:rPr>
              <a:t> </a:t>
            </a:r>
            <a:r>
              <a:rPr lang="tr-TR" sz="1800" dirty="0">
                <a:latin typeface="Comic Sans MS" pitchFamily="66" charset="0"/>
              </a:rPr>
              <a:t>ise</a:t>
            </a:r>
            <a:r>
              <a:rPr lang="tr-TR" sz="1800" b="1" dirty="0">
                <a:latin typeface="Comic Sans MS" pitchFamily="66" charset="0"/>
              </a:rPr>
              <a:t>175°C </a:t>
            </a:r>
            <a:r>
              <a:rPr lang="tr-TR" sz="1800" dirty="0" err="1">
                <a:latin typeface="Comic Sans MS" pitchFamily="66" charset="0"/>
              </a:rPr>
              <a:t>dir</a:t>
            </a:r>
            <a:r>
              <a:rPr lang="tr-TR" sz="1800" dirty="0">
                <a:latin typeface="Comic Sans MS" pitchFamily="66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1800" dirty="0">
                <a:latin typeface="Comic Sans MS" pitchFamily="66" charset="0"/>
              </a:rPr>
              <a:t>Ayrıca ters polarma halinde, uygulanan gerilimin büyük değerlerinde </a:t>
            </a:r>
            <a:r>
              <a:rPr lang="tr-TR" sz="1800" dirty="0" err="1">
                <a:latin typeface="Comic Sans MS" pitchFamily="66" charset="0"/>
              </a:rPr>
              <a:t>diyodun</a:t>
            </a:r>
            <a:r>
              <a:rPr lang="tr-TR" sz="1800" dirty="0">
                <a:latin typeface="Comic Sans MS" pitchFamily="66" charset="0"/>
              </a:rPr>
              <a:t> </a:t>
            </a:r>
            <a:r>
              <a:rPr lang="tr-TR" sz="1800" dirty="0" smtClean="0">
                <a:latin typeface="Comic Sans MS" pitchFamily="66" charset="0"/>
              </a:rPr>
              <a:t>yüzeyi boyunca </a:t>
            </a:r>
            <a:r>
              <a:rPr lang="tr-TR" sz="1800" dirty="0">
                <a:latin typeface="Comic Sans MS" pitchFamily="66" charset="0"/>
              </a:rPr>
              <a:t>bir miktar da </a:t>
            </a:r>
            <a:r>
              <a:rPr lang="tr-TR" sz="1800" b="1" dirty="0">
                <a:latin typeface="Comic Sans MS" pitchFamily="66" charset="0"/>
              </a:rPr>
              <a:t>yüzeysel kaçak akımı </a:t>
            </a:r>
            <a:r>
              <a:rPr lang="tr-TR" sz="1800" dirty="0">
                <a:latin typeface="Comic Sans MS" pitchFamily="66" charset="0"/>
              </a:rPr>
              <a:t>akar.</a:t>
            </a:r>
          </a:p>
          <a:p>
            <a:pPr algn="just">
              <a:lnSpc>
                <a:spcPct val="150000"/>
              </a:lnSpc>
            </a:pPr>
            <a:r>
              <a:rPr lang="tr-TR" sz="1800" dirty="0">
                <a:latin typeface="Comic Sans MS" pitchFamily="66" charset="0"/>
              </a:rPr>
              <a:t>Diyot yüzeyinin kirlenmesi ve rutubetlenmesi durumunda yüzeysel kaçak </a:t>
            </a:r>
            <a:r>
              <a:rPr lang="tr-TR" sz="1800" dirty="0" smtClean="0">
                <a:latin typeface="Comic Sans MS" pitchFamily="66" charset="0"/>
              </a:rPr>
              <a:t>akımı büyür</a:t>
            </a:r>
            <a:r>
              <a:rPr lang="tr-TR" sz="1800" dirty="0">
                <a:latin typeface="Comic Sans MS" pitchFamily="66" charset="0"/>
              </a:rPr>
              <a:t>. </a:t>
            </a:r>
            <a:r>
              <a:rPr lang="tr-TR" sz="1800" b="1" dirty="0">
                <a:latin typeface="Comic Sans MS" pitchFamily="66" charset="0"/>
              </a:rPr>
              <a:t>Her iki polarma halinde de vardır</a:t>
            </a:r>
            <a:r>
              <a:rPr lang="tr-TR" sz="1800" dirty="0">
                <a:latin typeface="Comic Sans MS" pitchFamily="66" charset="0"/>
              </a:rPr>
              <a:t>. Fakat ters polarma halinde, </a:t>
            </a:r>
            <a:r>
              <a:rPr lang="tr-TR" sz="1800" dirty="0" smtClean="0">
                <a:latin typeface="Comic Sans MS" pitchFamily="66" charset="0"/>
              </a:rPr>
              <a:t>istenmeyen akım </a:t>
            </a:r>
            <a:r>
              <a:rPr lang="tr-TR" sz="1800" dirty="0">
                <a:latin typeface="Comic Sans MS" pitchFamily="66" charset="0"/>
              </a:rPr>
              <a:t>olarak, etkisini daha da çok göstermektedir.</a:t>
            </a:r>
          </a:p>
        </p:txBody>
      </p:sp>
    </p:spTree>
    <p:extLst>
      <p:ext uri="{BB962C8B-B14F-4D97-AF65-F5344CB8AC3E}">
        <p14:creationId xmlns:p14="http://schemas.microsoft.com/office/powerpoint/2010/main" xmlns="" val="57363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1800" dirty="0" err="1" smtClean="0">
                <a:latin typeface="Comic Sans MS" pitchFamily="66" charset="0"/>
              </a:rPr>
              <a:t>Siliko</a:t>
            </a:r>
            <a:r>
              <a:rPr lang="tr-TR" sz="1800" dirty="0" smtClean="0">
                <a:latin typeface="Comic Sans MS" pitchFamily="66" charset="0"/>
              </a:rPr>
              <a:t> </a:t>
            </a:r>
            <a:r>
              <a:rPr lang="tr-TR" sz="1800" dirty="0" err="1">
                <a:latin typeface="Comic Sans MS" pitchFamily="66" charset="0"/>
              </a:rPr>
              <a:t>diyodun</a:t>
            </a:r>
            <a:r>
              <a:rPr lang="tr-TR" sz="1800" dirty="0">
                <a:latin typeface="Comic Sans MS" pitchFamily="66" charset="0"/>
              </a:rPr>
              <a:t> </a:t>
            </a:r>
            <a:r>
              <a:rPr lang="tr-TR" sz="1800" b="1" dirty="0">
                <a:latin typeface="Comic Sans MS" pitchFamily="66" charset="0"/>
              </a:rPr>
              <a:t>delinme gerilimi</a:t>
            </a:r>
            <a:r>
              <a:rPr lang="tr-TR" sz="1800" dirty="0">
                <a:latin typeface="Comic Sans MS" pitchFamily="66" charset="0"/>
              </a:rPr>
              <a:t>, germanyum </a:t>
            </a:r>
            <a:r>
              <a:rPr lang="tr-TR" sz="1800" dirty="0" err="1">
                <a:latin typeface="Comic Sans MS" pitchFamily="66" charset="0"/>
              </a:rPr>
              <a:t>diyoda</a:t>
            </a:r>
            <a:r>
              <a:rPr lang="tr-TR" sz="1800" dirty="0">
                <a:latin typeface="Comic Sans MS" pitchFamily="66" charset="0"/>
              </a:rPr>
              <a:t> </a:t>
            </a:r>
            <a:r>
              <a:rPr lang="tr-TR" sz="1800" dirty="0" smtClean="0">
                <a:latin typeface="Comic Sans MS" pitchFamily="66" charset="0"/>
              </a:rPr>
              <a:t>göre daha </a:t>
            </a:r>
            <a:r>
              <a:rPr lang="tr-TR" sz="1800" dirty="0">
                <a:latin typeface="Comic Sans MS" pitchFamily="66" charset="0"/>
              </a:rPr>
              <a:t>büyüktür. </a:t>
            </a:r>
            <a:r>
              <a:rPr lang="tr-TR" sz="1800" dirty="0" smtClean="0">
                <a:latin typeface="Comic Sans MS" pitchFamily="66" charset="0"/>
              </a:rPr>
              <a:t>Diğer </a:t>
            </a:r>
            <a:r>
              <a:rPr lang="tr-TR" sz="1800" dirty="0">
                <a:latin typeface="Comic Sans MS" pitchFamily="66" charset="0"/>
              </a:rPr>
              <a:t>taraftan </a:t>
            </a:r>
            <a:r>
              <a:rPr lang="tr-TR" sz="1800" b="1" dirty="0">
                <a:latin typeface="Comic Sans MS" pitchFamily="66" charset="0"/>
              </a:rPr>
              <a:t>kaçak akım </a:t>
            </a:r>
            <a:r>
              <a:rPr lang="tr-TR" sz="1800" dirty="0">
                <a:latin typeface="Comic Sans MS" pitchFamily="66" charset="0"/>
              </a:rPr>
              <a:t>ise daha küçüktür</a:t>
            </a:r>
            <a:r>
              <a:rPr lang="tr-TR" sz="1800" dirty="0" smtClean="0">
                <a:latin typeface="Comic Sans MS" pitchFamily="66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1800" b="1" dirty="0">
                <a:latin typeface="Comic Sans MS" pitchFamily="66" charset="0"/>
              </a:rPr>
              <a:t>Sonuç olarak:</a:t>
            </a:r>
          </a:p>
          <a:p>
            <a:pPr algn="just">
              <a:lnSpc>
                <a:spcPct val="150000"/>
              </a:lnSpc>
            </a:pPr>
            <a:r>
              <a:rPr lang="tr-TR" sz="1800" dirty="0">
                <a:latin typeface="Comic Sans MS" pitchFamily="66" charset="0"/>
              </a:rPr>
              <a:t>Diyot, </a:t>
            </a:r>
            <a:r>
              <a:rPr lang="tr-TR" sz="1800" b="1" dirty="0">
                <a:latin typeface="Comic Sans MS" pitchFamily="66" charset="0"/>
              </a:rPr>
              <a:t>doğru polarmada </a:t>
            </a:r>
            <a:r>
              <a:rPr lang="tr-TR" sz="1800" dirty="0">
                <a:latin typeface="Comic Sans MS" pitchFamily="66" charset="0"/>
              </a:rPr>
              <a:t>küçük dirençli bir devre elemanı, </a:t>
            </a:r>
            <a:r>
              <a:rPr lang="tr-TR" sz="1800" b="1" dirty="0">
                <a:latin typeface="Comic Sans MS" pitchFamily="66" charset="0"/>
              </a:rPr>
              <a:t>ters polarmada </a:t>
            </a:r>
            <a:r>
              <a:rPr lang="tr-TR" sz="1800" dirty="0">
                <a:latin typeface="Comic Sans MS" pitchFamily="66" charset="0"/>
              </a:rPr>
              <a:t>ise </a:t>
            </a:r>
            <a:r>
              <a:rPr lang="tr-TR" sz="1800" dirty="0" smtClean="0">
                <a:latin typeface="Comic Sans MS" pitchFamily="66" charset="0"/>
              </a:rPr>
              <a:t>büyük dirençli </a:t>
            </a:r>
            <a:r>
              <a:rPr lang="tr-TR" sz="1800" dirty="0">
                <a:latin typeface="Comic Sans MS" pitchFamily="66" charset="0"/>
              </a:rPr>
              <a:t>bir devre elemanı niteliği gösterir ve </a:t>
            </a:r>
            <a:r>
              <a:rPr lang="tr-TR" sz="1800" b="1" dirty="0">
                <a:latin typeface="Comic Sans MS" pitchFamily="66" charset="0"/>
              </a:rPr>
              <a:t>akımın tek yönde </a:t>
            </a:r>
            <a:r>
              <a:rPr lang="tr-TR" sz="1800" b="1" dirty="0" smtClean="0">
                <a:latin typeface="Comic Sans MS" pitchFamily="66" charset="0"/>
              </a:rPr>
              <a:t>akmasını </a:t>
            </a:r>
            <a:r>
              <a:rPr lang="tr-TR" sz="1800" dirty="0" smtClean="0">
                <a:latin typeface="Comic Sans MS" pitchFamily="66" charset="0"/>
              </a:rPr>
              <a:t>sağlamaktadır</a:t>
            </a:r>
            <a:r>
              <a:rPr lang="tr-TR" sz="1800" dirty="0">
                <a:latin typeface="Comic Sans MS" pitchFamily="66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1800" dirty="0">
                <a:latin typeface="Comic Sans MS" pitchFamily="66" charset="0"/>
              </a:rPr>
              <a:t>Fabrikasınca verilen, </a:t>
            </a:r>
            <a:r>
              <a:rPr lang="tr-TR" sz="1800" b="1" dirty="0">
                <a:latin typeface="Comic Sans MS" pitchFamily="66" charset="0"/>
              </a:rPr>
              <a:t>doğru yön akımı </a:t>
            </a:r>
            <a:r>
              <a:rPr lang="tr-TR" sz="1800" dirty="0">
                <a:latin typeface="Comic Sans MS" pitchFamily="66" charset="0"/>
              </a:rPr>
              <a:t>ve </a:t>
            </a:r>
            <a:r>
              <a:rPr lang="tr-TR" sz="1800" b="1" dirty="0">
                <a:latin typeface="Comic Sans MS" pitchFamily="66" charset="0"/>
              </a:rPr>
              <a:t>ters yön gerilimi </a:t>
            </a:r>
            <a:r>
              <a:rPr lang="tr-TR" sz="1800" dirty="0">
                <a:latin typeface="Comic Sans MS" pitchFamily="66" charset="0"/>
              </a:rPr>
              <a:t>geçilirse diyot yanar.</a:t>
            </a:r>
          </a:p>
        </p:txBody>
      </p:sp>
    </p:spTree>
    <p:extLst>
      <p:ext uri="{BB962C8B-B14F-4D97-AF65-F5344CB8AC3E}">
        <p14:creationId xmlns:p14="http://schemas.microsoft.com/office/powerpoint/2010/main" xmlns="" val="110944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2000" b="1" dirty="0">
                <a:solidFill>
                  <a:schemeClr val="accent1">
                    <a:lumMod val="75000"/>
                  </a:schemeClr>
                </a:solidFill>
              </a:rPr>
              <a:t>DİYODUN KONTROLÜ</a:t>
            </a:r>
            <a:br>
              <a:rPr lang="tr-TR" sz="20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tr-T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1800" b="1" dirty="0" smtClean="0">
                <a:latin typeface="Comic Sans MS" pitchFamily="66" charset="0"/>
              </a:rPr>
              <a:t>Bir </a:t>
            </a:r>
            <a:r>
              <a:rPr lang="tr-TR" sz="1800" b="1" dirty="0">
                <a:latin typeface="Comic Sans MS" pitchFamily="66" charset="0"/>
              </a:rPr>
              <a:t>diyot şu iki amaçla kontrol edilir:</a:t>
            </a:r>
          </a:p>
          <a:p>
            <a:pPr algn="just">
              <a:lnSpc>
                <a:spcPct val="150000"/>
              </a:lnSpc>
            </a:pPr>
            <a:r>
              <a:rPr lang="fi-FI" sz="1800" b="1" dirty="0">
                <a:latin typeface="Comic Sans MS" pitchFamily="66" charset="0"/>
              </a:rPr>
              <a:t>1) </a:t>
            </a:r>
            <a:r>
              <a:rPr lang="fi-FI" sz="1800" dirty="0">
                <a:latin typeface="Comic Sans MS" pitchFamily="66" charset="0"/>
              </a:rPr>
              <a:t>Anot ve Katodun belirlenmesi</a:t>
            </a:r>
          </a:p>
          <a:p>
            <a:pPr algn="just">
              <a:lnSpc>
                <a:spcPct val="150000"/>
              </a:lnSpc>
            </a:pPr>
            <a:r>
              <a:rPr lang="tr-TR" sz="1800" b="1" dirty="0">
                <a:latin typeface="Comic Sans MS" pitchFamily="66" charset="0"/>
              </a:rPr>
              <a:t>2) </a:t>
            </a:r>
            <a:r>
              <a:rPr lang="tr-TR" sz="1800" dirty="0">
                <a:latin typeface="Comic Sans MS" pitchFamily="66" charset="0"/>
              </a:rPr>
              <a:t>Sağlamlık kontrolü</a:t>
            </a:r>
          </a:p>
          <a:p>
            <a:pPr algn="just">
              <a:lnSpc>
                <a:spcPct val="150000"/>
              </a:lnSpc>
            </a:pPr>
            <a:r>
              <a:rPr lang="tr-TR" sz="1800" dirty="0">
                <a:latin typeface="Comic Sans MS" pitchFamily="66" charset="0"/>
              </a:rPr>
              <a:t>Diyot kontrolü, pratik olarak ölçü aleti (</a:t>
            </a:r>
            <a:r>
              <a:rPr lang="tr-TR" sz="1800" dirty="0" err="1">
                <a:latin typeface="Comic Sans MS" pitchFamily="66" charset="0"/>
              </a:rPr>
              <a:t>avometre</a:t>
            </a:r>
            <a:r>
              <a:rPr lang="tr-TR" sz="1800" dirty="0">
                <a:latin typeface="Comic Sans MS" pitchFamily="66" charset="0"/>
              </a:rPr>
              <a:t>) ile yapılır. İbreli (analog) ölçü </a:t>
            </a:r>
            <a:r>
              <a:rPr lang="tr-TR" sz="1800" dirty="0" smtClean="0">
                <a:latin typeface="Comic Sans MS" pitchFamily="66" charset="0"/>
              </a:rPr>
              <a:t>aleti kullanılması</a:t>
            </a:r>
            <a:r>
              <a:rPr lang="tr-TR" sz="1800" dirty="0">
                <a:latin typeface="Comic Sans MS" pitchFamily="66" charset="0"/>
              </a:rPr>
              <a:t>, hızlı ölçüm ve takip kolaylığı bakımından daha uygundur.</a:t>
            </a:r>
          </a:p>
          <a:p>
            <a:pPr algn="just">
              <a:lnSpc>
                <a:spcPct val="150000"/>
              </a:lnSpc>
            </a:pPr>
            <a:r>
              <a:rPr lang="tr-TR" sz="1800" dirty="0">
                <a:latin typeface="Comic Sans MS" pitchFamily="66" charset="0"/>
              </a:rPr>
              <a:t>Amaç hassas bir ölçüm olmayıp, büyük veya küçük direnç şeklinde bir ölçüm </a:t>
            </a:r>
            <a:r>
              <a:rPr lang="tr-TR" sz="1800" dirty="0" smtClean="0">
                <a:latin typeface="Comic Sans MS" pitchFamily="66" charset="0"/>
              </a:rPr>
              <a:t>yapmak suretiyle </a:t>
            </a:r>
            <a:r>
              <a:rPr lang="tr-TR" sz="1800" dirty="0" err="1">
                <a:latin typeface="Comic Sans MS" pitchFamily="66" charset="0"/>
              </a:rPr>
              <a:t>diyodun</a:t>
            </a:r>
            <a:r>
              <a:rPr lang="tr-TR" sz="1800" dirty="0">
                <a:latin typeface="Comic Sans MS" pitchFamily="66" charset="0"/>
              </a:rPr>
              <a:t> durumunu saptamaktır.</a:t>
            </a:r>
          </a:p>
        </p:txBody>
      </p:sp>
    </p:spTree>
    <p:extLst>
      <p:ext uri="{BB962C8B-B14F-4D97-AF65-F5344CB8AC3E}">
        <p14:creationId xmlns:p14="http://schemas.microsoft.com/office/powerpoint/2010/main" xmlns="" val="20637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67544" y="620688"/>
            <a:ext cx="7467600" cy="583264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 smtClean="0">
                <a:latin typeface="Comic Sans MS" pitchFamily="66" charset="0"/>
              </a:rPr>
              <a:t>Ayrıca</a:t>
            </a:r>
            <a:r>
              <a:rPr lang="tr-TR" sz="2000" dirty="0">
                <a:latin typeface="Comic Sans MS" pitchFamily="66" charset="0"/>
              </a:rPr>
              <a:t>, diyotun </a:t>
            </a:r>
            <a:r>
              <a:rPr lang="tr-TR" sz="2000" dirty="0" smtClean="0">
                <a:latin typeface="Comic Sans MS" pitchFamily="66" charset="0"/>
              </a:rPr>
              <a:t>uçları </a:t>
            </a:r>
            <a:r>
              <a:rPr lang="tr-TR" sz="2000" dirty="0">
                <a:latin typeface="Comic Sans MS" pitchFamily="66" charset="0"/>
              </a:rPr>
              <a:t>pozitif (+) ve negatif (-) </a:t>
            </a:r>
            <a:r>
              <a:rPr lang="tr-TR" sz="2000" dirty="0" smtClean="0">
                <a:latin typeface="Comic Sans MS" pitchFamily="66" charset="0"/>
              </a:rPr>
              <a:t>işaretleri </a:t>
            </a:r>
            <a:r>
              <a:rPr lang="tr-TR" sz="2000" dirty="0">
                <a:latin typeface="Comic Sans MS" pitchFamily="66" charset="0"/>
              </a:rPr>
              <a:t>ile de belirlenir. "+" ucu anot, "-" </a:t>
            </a:r>
            <a:r>
              <a:rPr lang="tr-TR" sz="2000" dirty="0" smtClean="0">
                <a:latin typeface="Comic Sans MS" pitchFamily="66" charset="0"/>
              </a:rPr>
              <a:t>uca katot </a:t>
            </a:r>
            <a:r>
              <a:rPr lang="tr-TR" sz="2000" dirty="0">
                <a:latin typeface="Comic Sans MS" pitchFamily="66" charset="0"/>
              </a:rPr>
              <a:t>denir</a:t>
            </a:r>
            <a:r>
              <a:rPr lang="tr-TR" sz="2000" dirty="0" smtClean="0">
                <a:latin typeface="Comic Sans MS" pitchFamily="66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tr-TR" sz="2000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endParaRPr lang="tr-TR" sz="2000" dirty="0" smtClean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endParaRPr lang="tr-TR" sz="2000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endParaRPr lang="tr-TR" sz="2000" dirty="0" smtClean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endParaRPr lang="tr-TR" sz="2000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endParaRPr lang="tr-TR" sz="2000" dirty="0" smtClean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tr-TR" sz="2000" dirty="0" smtClean="0">
                <a:latin typeface="Comic Sans MS" pitchFamily="66" charset="0"/>
              </a:rPr>
              <a:t>Diyotun </a:t>
            </a:r>
            <a:r>
              <a:rPr lang="tr-TR" sz="2000" dirty="0">
                <a:latin typeface="Comic Sans MS" pitchFamily="66" charset="0"/>
              </a:rPr>
              <a:t>anoduna, gerilim </a:t>
            </a:r>
            <a:r>
              <a:rPr lang="tr-TR" sz="2000" dirty="0" smtClean="0">
                <a:latin typeface="Comic Sans MS" pitchFamily="66" charset="0"/>
              </a:rPr>
              <a:t>kaynağının </a:t>
            </a:r>
            <a:r>
              <a:rPr lang="tr-TR" sz="2000" dirty="0">
                <a:latin typeface="Comic Sans MS" pitchFamily="66" charset="0"/>
              </a:rPr>
              <a:t>pozitif (+) kutbu, katoduna </a:t>
            </a:r>
            <a:r>
              <a:rPr lang="tr-TR" sz="2000" dirty="0" smtClean="0">
                <a:latin typeface="Comic Sans MS" pitchFamily="66" charset="0"/>
              </a:rPr>
              <a:t>kaynağın </a:t>
            </a:r>
            <a:r>
              <a:rPr lang="tr-TR" sz="2000" dirty="0">
                <a:latin typeface="Comic Sans MS" pitchFamily="66" charset="0"/>
              </a:rPr>
              <a:t>negatif (-) </a:t>
            </a:r>
            <a:r>
              <a:rPr lang="tr-TR" sz="2000" dirty="0" smtClean="0">
                <a:latin typeface="Comic Sans MS" pitchFamily="66" charset="0"/>
              </a:rPr>
              <a:t>kutbu gelecek şekilde </a:t>
            </a:r>
            <a:r>
              <a:rPr lang="tr-TR" sz="2000" dirty="0">
                <a:latin typeface="Comic Sans MS" pitchFamily="66" charset="0"/>
              </a:rPr>
              <a:t>gerilim </a:t>
            </a:r>
            <a:r>
              <a:rPr lang="tr-TR" sz="2000" dirty="0" smtClean="0">
                <a:latin typeface="Comic Sans MS" pitchFamily="66" charset="0"/>
              </a:rPr>
              <a:t>uygulandığında </a:t>
            </a:r>
            <a:r>
              <a:rPr lang="tr-TR" sz="2000" dirty="0">
                <a:latin typeface="Comic Sans MS" pitchFamily="66" charset="0"/>
              </a:rPr>
              <a:t>diyot iletime geçer.</a:t>
            </a:r>
          </a:p>
        </p:txBody>
      </p:sp>
      <p:pic>
        <p:nvPicPr>
          <p:cNvPr id="2050" name="Picture 2" descr="http://www.devreyapimi.com/wp-content/uploads/2011/10/diyod-ve-sembol%C3%B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16832"/>
            <a:ext cx="3528392" cy="266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596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67544" y="404664"/>
            <a:ext cx="8136904" cy="592527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1800" b="1" dirty="0">
                <a:latin typeface="Comic Sans MS" pitchFamily="66" charset="0"/>
              </a:rPr>
              <a:t>Ayrıca, bir hususa dikkat etmek gerekir:</a:t>
            </a:r>
          </a:p>
          <a:p>
            <a:pPr algn="just">
              <a:lnSpc>
                <a:spcPct val="150000"/>
              </a:lnSpc>
            </a:pPr>
            <a:r>
              <a:rPr lang="tr-TR" sz="1800" dirty="0">
                <a:latin typeface="Comic Sans MS" pitchFamily="66" charset="0"/>
              </a:rPr>
              <a:t>Diyot direncinin kontrolüyle, normal bir direncin kontrolü arasında önemli </a:t>
            </a:r>
            <a:r>
              <a:rPr lang="tr-TR" sz="1800" dirty="0" smtClean="0">
                <a:latin typeface="Comic Sans MS" pitchFamily="66" charset="0"/>
              </a:rPr>
              <a:t>farklar vardır</a:t>
            </a:r>
            <a:r>
              <a:rPr lang="tr-TR" sz="1800" dirty="0">
                <a:latin typeface="Comic Sans MS" pitchFamily="66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1800" dirty="0">
                <a:latin typeface="Comic Sans MS" pitchFamily="66" charset="0"/>
              </a:rPr>
              <a:t>Direnç ölçümünde, gerilim kaynağı olarak ölçü aleti içerisindeki </a:t>
            </a:r>
            <a:r>
              <a:rPr lang="tr-TR" sz="1800" dirty="0" smtClean="0">
                <a:latin typeface="Comic Sans MS" pitchFamily="66" charset="0"/>
              </a:rPr>
              <a:t>pilden yararlanılmaktadır</a:t>
            </a:r>
            <a:r>
              <a:rPr lang="tr-TR" sz="1800" dirty="0">
                <a:latin typeface="Comic Sans MS" pitchFamily="66" charset="0"/>
              </a:rPr>
              <a:t>. Ölçü aleti içerisindeki pil genelde 1.5V '</a:t>
            </a:r>
            <a:r>
              <a:rPr lang="tr-TR" sz="1800" dirty="0" err="1">
                <a:latin typeface="Comic Sans MS" pitchFamily="66" charset="0"/>
              </a:rPr>
              <a:t>luk</a:t>
            </a:r>
            <a:r>
              <a:rPr lang="tr-TR" sz="1800" dirty="0">
                <a:latin typeface="Comic Sans MS" pitchFamily="66" charset="0"/>
              </a:rPr>
              <a:t> tur. Bazı </a:t>
            </a:r>
            <a:r>
              <a:rPr lang="tr-TR" sz="1800" dirty="0" smtClean="0">
                <a:latin typeface="Comic Sans MS" pitchFamily="66" charset="0"/>
              </a:rPr>
              <a:t>ölçü </a:t>
            </a:r>
            <a:r>
              <a:rPr lang="da-DK" sz="1800" dirty="0" smtClean="0">
                <a:latin typeface="Comic Sans MS" pitchFamily="66" charset="0"/>
              </a:rPr>
              <a:t>aletlerinde </a:t>
            </a:r>
            <a:r>
              <a:rPr lang="da-DK" sz="1800" dirty="0">
                <a:latin typeface="Comic Sans MS" pitchFamily="66" charset="0"/>
              </a:rPr>
              <a:t>9V 'luk pil bulunur.</a:t>
            </a:r>
          </a:p>
          <a:p>
            <a:pPr algn="just">
              <a:lnSpc>
                <a:spcPct val="150000"/>
              </a:lnSpc>
            </a:pPr>
            <a:r>
              <a:rPr lang="tr-TR" sz="1800" dirty="0">
                <a:latin typeface="Comic Sans MS" pitchFamily="66" charset="0"/>
              </a:rPr>
              <a:t>1.5V '</a:t>
            </a:r>
            <a:r>
              <a:rPr lang="tr-TR" sz="1800" dirty="0" err="1">
                <a:latin typeface="Comic Sans MS" pitchFamily="66" charset="0"/>
              </a:rPr>
              <a:t>luk</a:t>
            </a:r>
            <a:r>
              <a:rPr lang="tr-TR" sz="1800" dirty="0">
                <a:latin typeface="Comic Sans MS" pitchFamily="66" charset="0"/>
              </a:rPr>
              <a:t> </a:t>
            </a:r>
            <a:r>
              <a:rPr lang="tr-TR" sz="1800" dirty="0" err="1">
                <a:latin typeface="Comic Sans MS" pitchFamily="66" charset="0"/>
              </a:rPr>
              <a:t>ohm</a:t>
            </a:r>
            <a:r>
              <a:rPr lang="tr-TR" sz="1800" dirty="0">
                <a:latin typeface="Comic Sans MS" pitchFamily="66" charset="0"/>
              </a:rPr>
              <a:t> ile yapılan en küçük normal bir direncin bile, kısa zamanlı ölçümü </a:t>
            </a:r>
            <a:r>
              <a:rPr lang="tr-TR" sz="1800" dirty="0" smtClean="0">
                <a:latin typeface="Comic Sans MS" pitchFamily="66" charset="0"/>
              </a:rPr>
              <a:t>için tehlikeli </a:t>
            </a:r>
            <a:r>
              <a:rPr lang="tr-TR" sz="1800" dirty="0">
                <a:latin typeface="Comic Sans MS" pitchFamily="66" charset="0"/>
              </a:rPr>
              <a:t>değildir. Ancak diyot için tehlikeli olabilir.</a:t>
            </a:r>
          </a:p>
          <a:p>
            <a:pPr algn="just">
              <a:lnSpc>
                <a:spcPct val="150000"/>
              </a:lnSpc>
            </a:pPr>
            <a:r>
              <a:rPr lang="tr-TR" sz="1800" dirty="0">
                <a:latin typeface="Comic Sans MS" pitchFamily="66" charset="0"/>
              </a:rPr>
              <a:t>Her </a:t>
            </a:r>
            <a:r>
              <a:rPr lang="tr-TR" sz="1800" dirty="0" err="1">
                <a:latin typeface="Comic Sans MS" pitchFamily="66" charset="0"/>
              </a:rPr>
              <a:t>diyodun</a:t>
            </a:r>
            <a:r>
              <a:rPr lang="tr-TR" sz="1800" dirty="0">
                <a:latin typeface="Comic Sans MS" pitchFamily="66" charset="0"/>
              </a:rPr>
              <a:t>, doğru yönde geçirebileceği akım sınırlıdır. Bu nedenle, küçük </a:t>
            </a:r>
            <a:r>
              <a:rPr lang="tr-TR" sz="1800" dirty="0" smtClean="0">
                <a:latin typeface="Comic Sans MS" pitchFamily="66" charset="0"/>
              </a:rPr>
              <a:t>akımlı diyotların </a:t>
            </a:r>
            <a:r>
              <a:rPr lang="tr-TR" sz="1800" dirty="0">
                <a:latin typeface="Comic Sans MS" pitchFamily="66" charset="0"/>
              </a:rPr>
              <a:t>ve özelliklede yüksek frekans (YF) diyotlarının ölçümü sırasında </a:t>
            </a:r>
            <a:r>
              <a:rPr lang="tr-TR" sz="1800" dirty="0" smtClean="0">
                <a:latin typeface="Comic Sans MS" pitchFamily="66" charset="0"/>
              </a:rPr>
              <a:t>dikkatli olmak </a:t>
            </a:r>
            <a:r>
              <a:rPr lang="tr-TR" sz="1800" dirty="0">
                <a:latin typeface="Comic Sans MS" pitchFamily="66" charset="0"/>
              </a:rPr>
              <a:t>gerekir. Bu gibi hallerde diyotlarda 100-500 </a:t>
            </a:r>
            <a:r>
              <a:rPr lang="tr-TR" sz="1800" dirty="0" err="1">
                <a:latin typeface="Comic Sans MS" pitchFamily="66" charset="0"/>
              </a:rPr>
              <a:t>Ohm</a:t>
            </a:r>
            <a:r>
              <a:rPr lang="tr-TR" sz="1800" dirty="0">
                <a:latin typeface="Comic Sans MS" pitchFamily="66" charset="0"/>
              </a:rPr>
              <a:t> arasında seri bir </a:t>
            </a:r>
            <a:r>
              <a:rPr lang="tr-TR" sz="1800" dirty="0" smtClean="0">
                <a:latin typeface="Comic Sans MS" pitchFamily="66" charset="0"/>
              </a:rPr>
              <a:t>direnç bağlamak </a:t>
            </a:r>
            <a:r>
              <a:rPr lang="tr-TR" sz="1800" dirty="0">
                <a:latin typeface="Comic Sans MS" pitchFamily="66" charset="0"/>
              </a:rPr>
              <a:t>gerekir.</a:t>
            </a:r>
          </a:p>
        </p:txBody>
      </p:sp>
    </p:spTree>
    <p:extLst>
      <p:ext uri="{BB962C8B-B14F-4D97-AF65-F5344CB8AC3E}">
        <p14:creationId xmlns:p14="http://schemas.microsoft.com/office/powerpoint/2010/main" xmlns="" val="157610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1800" b="1" dirty="0">
                <a:latin typeface="Comic Sans MS" pitchFamily="66" charset="0"/>
              </a:rPr>
              <a:t>Ayrıca;</a:t>
            </a:r>
          </a:p>
          <a:p>
            <a:pPr algn="just">
              <a:lnSpc>
                <a:spcPct val="150000"/>
              </a:lnSpc>
            </a:pPr>
            <a:r>
              <a:rPr lang="tr-TR" sz="1800" dirty="0">
                <a:latin typeface="Comic Sans MS" pitchFamily="66" charset="0"/>
              </a:rPr>
              <a:t>Galvano teknikte ve DC motorlar için kullanılan </a:t>
            </a:r>
            <a:r>
              <a:rPr lang="tr-TR" sz="1800" b="1" dirty="0">
                <a:latin typeface="Comic Sans MS" pitchFamily="66" charset="0"/>
              </a:rPr>
              <a:t>büyük güçlü doğrultucu </a:t>
            </a:r>
            <a:r>
              <a:rPr lang="tr-TR" sz="1800" b="1" dirty="0" smtClean="0">
                <a:latin typeface="Comic Sans MS" pitchFamily="66" charset="0"/>
              </a:rPr>
              <a:t>diyotlarına </a:t>
            </a:r>
            <a:r>
              <a:rPr lang="tr-TR" sz="1800" dirty="0" smtClean="0">
                <a:latin typeface="Comic Sans MS" pitchFamily="66" charset="0"/>
              </a:rPr>
              <a:t>benzer </a:t>
            </a:r>
            <a:r>
              <a:rPr lang="tr-TR" sz="1800" dirty="0">
                <a:latin typeface="Comic Sans MS" pitchFamily="66" charset="0"/>
              </a:rPr>
              <a:t>diyotları iletime geçirmek için büyük gerilim gerektiğinden 1.5V '</a:t>
            </a:r>
            <a:r>
              <a:rPr lang="tr-TR" sz="1800" dirty="0" err="1">
                <a:latin typeface="Comic Sans MS" pitchFamily="66" charset="0"/>
              </a:rPr>
              <a:t>luk</a:t>
            </a:r>
            <a:r>
              <a:rPr lang="tr-TR" sz="1800" dirty="0">
                <a:latin typeface="Comic Sans MS" pitchFamily="66" charset="0"/>
              </a:rPr>
              <a:t> </a:t>
            </a:r>
            <a:r>
              <a:rPr lang="tr-TR" sz="1800" dirty="0" err="1" smtClean="0">
                <a:latin typeface="Comic Sans MS" pitchFamily="66" charset="0"/>
              </a:rPr>
              <a:t>Ohm</a:t>
            </a:r>
            <a:r>
              <a:rPr lang="tr-TR" sz="1800" dirty="0">
                <a:latin typeface="Comic Sans MS" pitchFamily="66" charset="0"/>
              </a:rPr>
              <a:t> </a:t>
            </a:r>
            <a:r>
              <a:rPr lang="tr-TR" sz="1800" dirty="0" smtClean="0">
                <a:latin typeface="Comic Sans MS" pitchFamily="66" charset="0"/>
              </a:rPr>
              <a:t>metre böyle diyotları ölçmez. İki yönde de büyük direnç gösterir. Böyle diyotlar için 9V'luk </a:t>
            </a:r>
            <a:r>
              <a:rPr lang="tr-TR" sz="1800" dirty="0">
                <a:latin typeface="Comic Sans MS" pitchFamily="66" charset="0"/>
              </a:rPr>
              <a:t>pili bulunan </a:t>
            </a:r>
            <a:r>
              <a:rPr lang="tr-TR" sz="1800" dirty="0" err="1">
                <a:latin typeface="Comic Sans MS" pitchFamily="66" charset="0"/>
              </a:rPr>
              <a:t>avometreler</a:t>
            </a:r>
            <a:r>
              <a:rPr lang="tr-TR" sz="1800" dirty="0">
                <a:latin typeface="Comic Sans MS" pitchFamily="66" charset="0"/>
              </a:rPr>
              <a:t> kullanılır ve R*100, </a:t>
            </a:r>
            <a:r>
              <a:rPr lang="tr-TR" sz="1800" dirty="0" smtClean="0">
                <a:latin typeface="Comic Sans MS" pitchFamily="66" charset="0"/>
              </a:rPr>
              <a:t>R*1000 kademelerinde </a:t>
            </a:r>
            <a:r>
              <a:rPr lang="tr-TR" sz="1800" dirty="0">
                <a:latin typeface="Comic Sans MS" pitchFamily="66" charset="0"/>
              </a:rPr>
              <a:t>ölçüm yapılır</a:t>
            </a:r>
            <a:r>
              <a:rPr lang="tr-TR" sz="1800" dirty="0" smtClean="0">
                <a:latin typeface="Comic Sans MS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tr-TR" sz="18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Ölçü kademesi büyüdükçe, ölçü aletinin iç direnci küçülür ve dış devreye </a:t>
            </a:r>
            <a:r>
              <a:rPr lang="tr-TR" sz="1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uyguladığı gerilim </a:t>
            </a:r>
            <a:r>
              <a:rPr lang="tr-TR" sz="18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ve verdiği akım büyür.</a:t>
            </a:r>
          </a:p>
        </p:txBody>
      </p:sp>
    </p:spTree>
    <p:extLst>
      <p:ext uri="{BB962C8B-B14F-4D97-AF65-F5344CB8AC3E}">
        <p14:creationId xmlns:p14="http://schemas.microsoft.com/office/powerpoint/2010/main" xmlns="" val="370143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DİYODUN, ANOT VE KATODUNUN BELİRLENMESİ</a:t>
            </a:r>
            <a:b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tr-T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1800" dirty="0" smtClean="0">
                <a:latin typeface="Comic Sans MS" pitchFamily="66" charset="0"/>
              </a:rPr>
              <a:t>Diyotlar </a:t>
            </a:r>
            <a:r>
              <a:rPr lang="tr-TR" sz="1800" dirty="0">
                <a:latin typeface="Comic Sans MS" pitchFamily="66" charset="0"/>
              </a:rPr>
              <a:t>devreye mutlak surette doğru şekilde bağlanmalıdır. Bunun içinde anot </a:t>
            </a:r>
            <a:r>
              <a:rPr lang="tr-TR" sz="1800" dirty="0" smtClean="0">
                <a:latin typeface="Comic Sans MS" pitchFamily="66" charset="0"/>
              </a:rPr>
              <a:t>ve katodun </a:t>
            </a:r>
            <a:r>
              <a:rPr lang="tr-TR" sz="1800" dirty="0">
                <a:latin typeface="Comic Sans MS" pitchFamily="66" charset="0"/>
              </a:rPr>
              <a:t>bilinmesi gerekir.</a:t>
            </a:r>
          </a:p>
          <a:p>
            <a:pPr algn="just">
              <a:lnSpc>
                <a:spcPct val="150000"/>
              </a:lnSpc>
            </a:pPr>
            <a:r>
              <a:rPr lang="tr-TR" sz="1800" dirty="0">
                <a:latin typeface="Comic Sans MS" pitchFamily="66" charset="0"/>
              </a:rPr>
              <a:t>Diyot anot ve katodunun hangisi olduğundan şüphe ediliyorsa, kontrol </a:t>
            </a:r>
            <a:r>
              <a:rPr lang="tr-TR" sz="1800" dirty="0" smtClean="0">
                <a:latin typeface="Comic Sans MS" pitchFamily="66" charset="0"/>
              </a:rPr>
              <a:t>iki </a:t>
            </a:r>
            <a:r>
              <a:rPr lang="tr-TR" sz="1800" dirty="0">
                <a:latin typeface="Comic Sans MS" pitchFamily="66" charset="0"/>
              </a:rPr>
              <a:t>yönlü yapılır. Normal bir diyot, bir yönde küçük direnç, öbür </a:t>
            </a:r>
            <a:r>
              <a:rPr lang="tr-TR" sz="1800" dirty="0" smtClean="0">
                <a:latin typeface="Comic Sans MS" pitchFamily="66" charset="0"/>
              </a:rPr>
              <a:t>yönde çok </a:t>
            </a:r>
            <a:r>
              <a:rPr lang="tr-TR" sz="1800" dirty="0">
                <a:latin typeface="Comic Sans MS" pitchFamily="66" charset="0"/>
              </a:rPr>
              <a:t>büyük direnç gösterecektir.</a:t>
            </a:r>
          </a:p>
          <a:p>
            <a:pPr algn="just">
              <a:lnSpc>
                <a:spcPct val="150000"/>
              </a:lnSpc>
            </a:pPr>
            <a:r>
              <a:rPr lang="tr-TR" sz="1800" dirty="0">
                <a:latin typeface="Comic Sans MS" pitchFamily="66" charset="0"/>
              </a:rPr>
              <a:t>Doğru yön direnci diyottan </a:t>
            </a:r>
            <a:r>
              <a:rPr lang="tr-TR" sz="1800" dirty="0" err="1">
                <a:latin typeface="Comic Sans MS" pitchFamily="66" charset="0"/>
              </a:rPr>
              <a:t>diyoda</a:t>
            </a:r>
            <a:r>
              <a:rPr lang="tr-TR" sz="1800" dirty="0">
                <a:latin typeface="Comic Sans MS" pitchFamily="66" charset="0"/>
              </a:rPr>
              <a:t> birkaç 10 </a:t>
            </a:r>
            <a:r>
              <a:rPr lang="tr-TR" sz="1800" dirty="0" err="1">
                <a:latin typeface="Comic Sans MS" pitchFamily="66" charset="0"/>
              </a:rPr>
              <a:t>ohm</a:t>
            </a:r>
            <a:r>
              <a:rPr lang="tr-TR" sz="1800" dirty="0">
                <a:latin typeface="Comic Sans MS" pitchFamily="66" charset="0"/>
              </a:rPr>
              <a:t> 'dan birkaç 100 </a:t>
            </a:r>
            <a:r>
              <a:rPr lang="tr-TR" sz="1800" dirty="0" err="1">
                <a:latin typeface="Comic Sans MS" pitchFamily="66" charset="0"/>
              </a:rPr>
              <a:t>ohm</a:t>
            </a:r>
            <a:r>
              <a:rPr lang="tr-TR" sz="1800" dirty="0">
                <a:latin typeface="Comic Sans MS" pitchFamily="66" charset="0"/>
              </a:rPr>
              <a:t> 'a </a:t>
            </a:r>
            <a:r>
              <a:rPr lang="tr-TR" sz="1800" dirty="0" smtClean="0">
                <a:latin typeface="Comic Sans MS" pitchFamily="66" charset="0"/>
              </a:rPr>
              <a:t>kadar, değiştiği </a:t>
            </a:r>
            <a:r>
              <a:rPr lang="tr-TR" sz="1800" dirty="0">
                <a:latin typeface="Comic Sans MS" pitchFamily="66" charset="0"/>
              </a:rPr>
              <a:t>gibi, aynı </a:t>
            </a:r>
            <a:r>
              <a:rPr lang="tr-TR" sz="1800" dirty="0" err="1">
                <a:latin typeface="Comic Sans MS" pitchFamily="66" charset="0"/>
              </a:rPr>
              <a:t>diyodun</a:t>
            </a:r>
            <a:r>
              <a:rPr lang="tr-TR" sz="1800" dirty="0">
                <a:latin typeface="Comic Sans MS" pitchFamily="66" charset="0"/>
              </a:rPr>
              <a:t> direnci uygulanan gerilime göre de değişir. </a:t>
            </a:r>
            <a:r>
              <a:rPr lang="tr-TR" sz="1800" dirty="0" smtClean="0">
                <a:latin typeface="Comic Sans MS" pitchFamily="66" charset="0"/>
              </a:rPr>
              <a:t>Uygulanan gerilim </a:t>
            </a:r>
            <a:r>
              <a:rPr lang="tr-TR" sz="1800" dirty="0">
                <a:latin typeface="Comic Sans MS" pitchFamily="66" charset="0"/>
              </a:rPr>
              <a:t>büyüdükçe </a:t>
            </a:r>
            <a:r>
              <a:rPr lang="tr-TR" sz="1800" dirty="0" err="1">
                <a:latin typeface="Comic Sans MS" pitchFamily="66" charset="0"/>
              </a:rPr>
              <a:t>diyodun</a:t>
            </a:r>
            <a:r>
              <a:rPr lang="tr-TR" sz="1800" dirty="0">
                <a:latin typeface="Comic Sans MS" pitchFamily="66" charset="0"/>
              </a:rPr>
              <a:t> direnci küçülür.</a:t>
            </a:r>
          </a:p>
        </p:txBody>
      </p:sp>
    </p:spTree>
    <p:extLst>
      <p:ext uri="{BB962C8B-B14F-4D97-AF65-F5344CB8AC3E}">
        <p14:creationId xmlns:p14="http://schemas.microsoft.com/office/powerpoint/2010/main" xmlns="" val="80166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67544" y="620688"/>
            <a:ext cx="7467600" cy="57606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1800" dirty="0">
                <a:latin typeface="Comic Sans MS" pitchFamily="66" charset="0"/>
              </a:rPr>
              <a:t>Ters yön direnci, bütün diyotlarda Mega </a:t>
            </a:r>
            <a:r>
              <a:rPr lang="tr-TR" sz="1800" dirty="0" err="1">
                <a:latin typeface="Comic Sans MS" pitchFamily="66" charset="0"/>
              </a:rPr>
              <a:t>ohm</a:t>
            </a:r>
            <a:r>
              <a:rPr lang="tr-TR" sz="1800" dirty="0">
                <a:latin typeface="Comic Sans MS" pitchFamily="66" charset="0"/>
              </a:rPr>
              <a:t> 'a yakın veya üzerindedir.</a:t>
            </a:r>
          </a:p>
          <a:p>
            <a:pPr>
              <a:lnSpc>
                <a:spcPct val="150000"/>
              </a:lnSpc>
            </a:pPr>
            <a:r>
              <a:rPr lang="tr-TR" sz="1800" dirty="0">
                <a:latin typeface="Comic Sans MS" pitchFamily="66" charset="0"/>
              </a:rPr>
              <a:t>Diyot direncinin küçük çıktığı yönde, ölçü aletinin pozitif (+) </a:t>
            </a:r>
            <a:r>
              <a:rPr lang="tr-TR" sz="1800" dirty="0" err="1">
                <a:latin typeface="Comic Sans MS" pitchFamily="66" charset="0"/>
              </a:rPr>
              <a:t>probunun</a:t>
            </a:r>
            <a:r>
              <a:rPr lang="tr-TR" sz="1800" dirty="0">
                <a:latin typeface="Comic Sans MS" pitchFamily="66" charset="0"/>
              </a:rPr>
              <a:t> bağlı olduğu </a:t>
            </a:r>
            <a:r>
              <a:rPr lang="tr-TR" sz="1800" dirty="0" smtClean="0">
                <a:latin typeface="Comic Sans MS" pitchFamily="66" charset="0"/>
              </a:rPr>
              <a:t>uç ANOT </a:t>
            </a:r>
            <a:r>
              <a:rPr lang="tr-TR" sz="1800" dirty="0">
                <a:latin typeface="Comic Sans MS" pitchFamily="66" charset="0"/>
              </a:rPr>
              <a:t>diğer uç KATOT 'dur.</a:t>
            </a:r>
          </a:p>
          <a:p>
            <a:pPr>
              <a:lnSpc>
                <a:spcPct val="150000"/>
              </a:lnSpc>
            </a:pPr>
            <a:r>
              <a:rPr lang="tr-TR" sz="1800" b="1" dirty="0">
                <a:latin typeface="Comic Sans MS" pitchFamily="66" charset="0"/>
              </a:rPr>
              <a:t>Bu noktada diğer bir hususa daha dikkat edilmesi gerekir:</a:t>
            </a:r>
          </a:p>
          <a:p>
            <a:pPr>
              <a:lnSpc>
                <a:spcPct val="150000"/>
              </a:lnSpc>
            </a:pPr>
            <a:r>
              <a:rPr lang="tr-TR" sz="1800" dirty="0">
                <a:latin typeface="Comic Sans MS" pitchFamily="66" charset="0"/>
              </a:rPr>
              <a:t>Bazı ölçü aletlerinde </a:t>
            </a:r>
            <a:r>
              <a:rPr lang="tr-TR" sz="1800" b="1" dirty="0">
                <a:latin typeface="Comic Sans MS" pitchFamily="66" charset="0"/>
              </a:rPr>
              <a:t>pilin negatif ucu</a:t>
            </a:r>
            <a:r>
              <a:rPr lang="tr-TR" sz="1800" dirty="0">
                <a:latin typeface="Comic Sans MS" pitchFamily="66" charset="0"/>
              </a:rPr>
              <a:t>, aletin </a:t>
            </a:r>
            <a:r>
              <a:rPr lang="tr-TR" sz="1800" b="1" dirty="0">
                <a:latin typeface="Comic Sans MS" pitchFamily="66" charset="0"/>
              </a:rPr>
              <a:t>"+" </a:t>
            </a:r>
            <a:r>
              <a:rPr lang="tr-TR" sz="1800" dirty="0">
                <a:latin typeface="Comic Sans MS" pitchFamily="66" charset="0"/>
              </a:rPr>
              <a:t>yazılı çıkışına bağlanmaktadır. </a:t>
            </a:r>
            <a:r>
              <a:rPr lang="tr-TR" sz="1800" dirty="0" smtClean="0">
                <a:latin typeface="Comic Sans MS" pitchFamily="66" charset="0"/>
              </a:rPr>
              <a:t>Bu nedenle</a:t>
            </a:r>
            <a:r>
              <a:rPr lang="tr-TR" sz="1800" dirty="0">
                <a:latin typeface="Comic Sans MS" pitchFamily="66" charset="0"/>
              </a:rPr>
              <a:t>, kullanılan ölçü aletinde pilin çıkışa nasıl bağlandığının bilinmesi gerekir.</a:t>
            </a:r>
          </a:p>
          <a:p>
            <a:pPr algn="just">
              <a:lnSpc>
                <a:spcPct val="150000"/>
              </a:lnSpc>
            </a:pPr>
            <a:r>
              <a:rPr lang="tr-TR" sz="1800" dirty="0">
                <a:latin typeface="Comic Sans MS" pitchFamily="66" charset="0"/>
              </a:rPr>
              <a:t>Prensip olarak, ölçü aletinin "+" çıkışındaki kablonun rengi KIRMIZI "-" </a:t>
            </a:r>
            <a:r>
              <a:rPr lang="tr-TR" sz="1800" dirty="0" smtClean="0">
                <a:latin typeface="Comic Sans MS" pitchFamily="66" charset="0"/>
              </a:rPr>
              <a:t>çıkışındaki kablonun </a:t>
            </a:r>
            <a:r>
              <a:rPr lang="tr-TR" sz="1800" dirty="0">
                <a:latin typeface="Comic Sans MS" pitchFamily="66" charset="0"/>
              </a:rPr>
              <a:t>rengi SİYAH 'tır.</a:t>
            </a:r>
          </a:p>
        </p:txBody>
      </p:sp>
    </p:spTree>
    <p:extLst>
      <p:ext uri="{BB962C8B-B14F-4D97-AF65-F5344CB8AC3E}">
        <p14:creationId xmlns:p14="http://schemas.microsoft.com/office/powerpoint/2010/main" xmlns="" val="202945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20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DİYODUN SAĞLAMLIK KONTROLÜ</a:t>
            </a:r>
            <a:br>
              <a:rPr lang="tr-TR" sz="20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endParaRPr lang="tr-TR" sz="20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1800" b="1" dirty="0" smtClean="0">
                <a:latin typeface="Comic Sans MS" pitchFamily="66" charset="0"/>
              </a:rPr>
              <a:t>Bir </a:t>
            </a:r>
            <a:r>
              <a:rPr lang="tr-TR" sz="1800" b="1" dirty="0">
                <a:latin typeface="Comic Sans MS" pitchFamily="66" charset="0"/>
              </a:rPr>
              <a:t>diyot şu iki nedenle bozulur:</a:t>
            </a:r>
          </a:p>
          <a:p>
            <a:pPr algn="just">
              <a:lnSpc>
                <a:spcPct val="150000"/>
              </a:lnSpc>
            </a:pPr>
            <a:r>
              <a:rPr lang="tr-TR" sz="1800" b="1" dirty="0">
                <a:latin typeface="Comic Sans MS" pitchFamily="66" charset="0"/>
              </a:rPr>
              <a:t>1) </a:t>
            </a:r>
            <a:r>
              <a:rPr lang="tr-TR" sz="1800" dirty="0">
                <a:latin typeface="Comic Sans MS" pitchFamily="66" charset="0"/>
              </a:rPr>
              <a:t>Doğru yönde katalog değerinin üzerinde akım geçirilirse,</a:t>
            </a:r>
          </a:p>
          <a:p>
            <a:pPr algn="just">
              <a:lnSpc>
                <a:spcPct val="150000"/>
              </a:lnSpc>
            </a:pPr>
            <a:r>
              <a:rPr lang="tr-TR" sz="1800" b="1" dirty="0">
                <a:latin typeface="Comic Sans MS" pitchFamily="66" charset="0"/>
              </a:rPr>
              <a:t>2) </a:t>
            </a:r>
            <a:r>
              <a:rPr lang="tr-TR" sz="1800" dirty="0">
                <a:latin typeface="Comic Sans MS" pitchFamily="66" charset="0"/>
              </a:rPr>
              <a:t>Ters yönde yine katalog değerinin üzerinde gerilim uygulanırsa</a:t>
            </a:r>
            <a:r>
              <a:rPr lang="tr-TR" sz="1800" dirty="0" smtClean="0">
                <a:latin typeface="Comic Sans MS" pitchFamily="66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tr-TR" sz="1800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tr-TR" sz="1800" dirty="0">
                <a:latin typeface="Comic Sans MS" pitchFamily="66" charset="0"/>
              </a:rPr>
              <a:t>Her iki halde de diyottan geçen </a:t>
            </a:r>
            <a:r>
              <a:rPr lang="tr-TR" sz="1800" b="1" dirty="0">
                <a:latin typeface="Comic Sans MS" pitchFamily="66" charset="0"/>
              </a:rPr>
              <a:t>aşırı akım </a:t>
            </a:r>
            <a:r>
              <a:rPr lang="tr-TR" sz="1800" dirty="0" err="1">
                <a:latin typeface="Comic Sans MS" pitchFamily="66" charset="0"/>
              </a:rPr>
              <a:t>diyodun</a:t>
            </a:r>
            <a:r>
              <a:rPr lang="tr-TR" sz="1800" dirty="0">
                <a:latin typeface="Comic Sans MS" pitchFamily="66" charset="0"/>
              </a:rPr>
              <a:t> </a:t>
            </a:r>
            <a:r>
              <a:rPr lang="tr-TR" sz="1800" b="1" dirty="0">
                <a:latin typeface="Comic Sans MS" pitchFamily="66" charset="0"/>
              </a:rPr>
              <a:t>bozulmasına </a:t>
            </a:r>
            <a:r>
              <a:rPr lang="tr-TR" sz="1800" dirty="0">
                <a:latin typeface="Comic Sans MS" pitchFamily="66" charset="0"/>
              </a:rPr>
              <a:t>neden olacaktır.</a:t>
            </a:r>
          </a:p>
        </p:txBody>
      </p:sp>
    </p:spTree>
    <p:extLst>
      <p:ext uri="{BB962C8B-B14F-4D97-AF65-F5344CB8AC3E}">
        <p14:creationId xmlns:p14="http://schemas.microsoft.com/office/powerpoint/2010/main" xmlns="" val="304092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467600" cy="58532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1800" b="1" dirty="0">
                <a:latin typeface="Comic Sans MS" pitchFamily="66" charset="0"/>
              </a:rPr>
              <a:t>Üzerinden aşırı akım geçen bir diyotta üç durum gözlenebilir:</a:t>
            </a:r>
          </a:p>
          <a:p>
            <a:pPr>
              <a:lnSpc>
                <a:spcPct val="150000"/>
              </a:lnSpc>
            </a:pPr>
            <a:r>
              <a:rPr lang="tr-TR" sz="1800" dirty="0" smtClean="0">
                <a:latin typeface="Comic Sans MS" pitchFamily="66" charset="0"/>
              </a:rPr>
              <a:t>Aşırı </a:t>
            </a:r>
            <a:r>
              <a:rPr lang="tr-TR" sz="1800" dirty="0">
                <a:latin typeface="Comic Sans MS" pitchFamily="66" charset="0"/>
              </a:rPr>
              <a:t>akım çok fazla değilse ve kısa dönem akmışsa, hem </a:t>
            </a:r>
            <a:r>
              <a:rPr lang="tr-TR" sz="1800" b="1" dirty="0">
                <a:latin typeface="Comic Sans MS" pitchFamily="66" charset="0"/>
              </a:rPr>
              <a:t>P</a:t>
            </a:r>
            <a:r>
              <a:rPr lang="tr-TR" sz="1800" dirty="0">
                <a:latin typeface="Comic Sans MS" pitchFamily="66" charset="0"/>
              </a:rPr>
              <a:t>, hem de </a:t>
            </a:r>
            <a:r>
              <a:rPr lang="tr-TR" sz="1800" b="1" dirty="0" smtClean="0">
                <a:latin typeface="Comic Sans MS" pitchFamily="66" charset="0"/>
              </a:rPr>
              <a:t>N </a:t>
            </a:r>
            <a:r>
              <a:rPr lang="tr-TR" sz="1800" dirty="0" smtClean="0">
                <a:latin typeface="Comic Sans MS" pitchFamily="66" charset="0"/>
              </a:rPr>
              <a:t>bölgesindeki </a:t>
            </a:r>
            <a:r>
              <a:rPr lang="tr-TR" sz="1800" dirty="0">
                <a:latin typeface="Comic Sans MS" pitchFamily="66" charset="0"/>
              </a:rPr>
              <a:t>kristal atomları arasındaki kovalan bağlar kopmakta </a:t>
            </a:r>
            <a:r>
              <a:rPr lang="tr-TR" sz="1800" dirty="0" smtClean="0">
                <a:latin typeface="Comic Sans MS" pitchFamily="66" charset="0"/>
              </a:rPr>
              <a:t>ve elektronlar </a:t>
            </a:r>
            <a:r>
              <a:rPr lang="tr-TR" sz="1800" dirty="0">
                <a:latin typeface="Comic Sans MS" pitchFamily="66" charset="0"/>
              </a:rPr>
              <a:t>serbest hale geçmektedir. Bu durumda diyot bir iletken </a:t>
            </a:r>
            <a:r>
              <a:rPr lang="tr-TR" sz="1800" dirty="0" smtClean="0">
                <a:latin typeface="Comic Sans MS" pitchFamily="66" charset="0"/>
              </a:rPr>
              <a:t>haline dönüşmekte </a:t>
            </a:r>
            <a:r>
              <a:rPr lang="tr-TR" sz="1800" dirty="0">
                <a:latin typeface="Comic Sans MS" pitchFamily="66" charset="0"/>
              </a:rPr>
              <a:t>ve </a:t>
            </a:r>
            <a:r>
              <a:rPr lang="tr-TR" sz="1800" dirty="0" err="1">
                <a:latin typeface="Comic Sans MS" pitchFamily="66" charset="0"/>
              </a:rPr>
              <a:t>omaj</a:t>
            </a:r>
            <a:r>
              <a:rPr lang="tr-TR" sz="1800" dirty="0">
                <a:latin typeface="Comic Sans MS" pitchFamily="66" charset="0"/>
              </a:rPr>
              <a:t> ölçümü yapıldığında </a:t>
            </a:r>
            <a:r>
              <a:rPr lang="tr-TR" sz="1800" b="1" dirty="0">
                <a:latin typeface="Comic Sans MS" pitchFamily="66" charset="0"/>
              </a:rPr>
              <a:t>her iki yönde de kısa </a:t>
            </a:r>
            <a:r>
              <a:rPr lang="tr-TR" sz="1800" b="1" dirty="0" smtClean="0">
                <a:latin typeface="Comic Sans MS" pitchFamily="66" charset="0"/>
              </a:rPr>
              <a:t>devre </a:t>
            </a:r>
            <a:r>
              <a:rPr lang="tr-TR" sz="1800" dirty="0" smtClean="0">
                <a:latin typeface="Comic Sans MS" pitchFamily="66" charset="0"/>
              </a:rPr>
              <a:t>göstermektedir.</a:t>
            </a:r>
          </a:p>
          <a:p>
            <a:pPr>
              <a:lnSpc>
                <a:spcPct val="150000"/>
              </a:lnSpc>
            </a:pPr>
            <a:endParaRPr lang="tr-TR" sz="1800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1800" dirty="0" smtClean="0">
                <a:latin typeface="Comic Sans MS" pitchFamily="66" charset="0"/>
              </a:rPr>
              <a:t>Aşırı </a:t>
            </a:r>
            <a:r>
              <a:rPr lang="tr-TR" sz="1800" dirty="0">
                <a:latin typeface="Comic Sans MS" pitchFamily="66" charset="0"/>
              </a:rPr>
              <a:t>akım çok büyük olursa diyot aynen bir sigorta teli gibi eriyip yanar </a:t>
            </a:r>
            <a:r>
              <a:rPr lang="tr-TR" sz="1800" dirty="0" smtClean="0">
                <a:latin typeface="Comic Sans MS" pitchFamily="66" charset="0"/>
              </a:rPr>
              <a:t>ve </a:t>
            </a:r>
            <a:r>
              <a:rPr lang="tr-TR" sz="1800" dirty="0" err="1" smtClean="0">
                <a:latin typeface="Comic Sans MS" pitchFamily="66" charset="0"/>
              </a:rPr>
              <a:t>omaj</a:t>
            </a:r>
            <a:r>
              <a:rPr lang="tr-TR" sz="1800" dirty="0" smtClean="0">
                <a:latin typeface="Comic Sans MS" pitchFamily="66" charset="0"/>
              </a:rPr>
              <a:t> </a:t>
            </a:r>
            <a:r>
              <a:rPr lang="tr-TR" sz="1800" dirty="0">
                <a:latin typeface="Comic Sans MS" pitchFamily="66" charset="0"/>
              </a:rPr>
              <a:t>kontrolü yapıldığında </a:t>
            </a:r>
            <a:r>
              <a:rPr lang="tr-TR" sz="1800" b="1" dirty="0">
                <a:latin typeface="Comic Sans MS" pitchFamily="66" charset="0"/>
              </a:rPr>
              <a:t>her iki yönde de açık devre </a:t>
            </a:r>
            <a:r>
              <a:rPr lang="tr-TR" sz="1800" dirty="0">
                <a:latin typeface="Comic Sans MS" pitchFamily="66" charset="0"/>
              </a:rPr>
              <a:t>gösterir. Diğer </a:t>
            </a:r>
            <a:r>
              <a:rPr lang="tr-TR" sz="1800" dirty="0" smtClean="0">
                <a:latin typeface="Comic Sans MS" pitchFamily="66" charset="0"/>
              </a:rPr>
              <a:t>bir deyimle</a:t>
            </a:r>
            <a:r>
              <a:rPr lang="tr-TR" sz="1800" dirty="0">
                <a:latin typeface="Comic Sans MS" pitchFamily="66" charset="0"/>
              </a:rPr>
              <a:t>, sonsuz ( ) gösterir</a:t>
            </a:r>
            <a:r>
              <a:rPr lang="tr-TR" sz="1800" dirty="0" smtClean="0">
                <a:latin typeface="Comic Sans MS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tr-TR" sz="1800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1800" dirty="0" smtClean="0">
                <a:latin typeface="Comic Sans MS" pitchFamily="66" charset="0"/>
              </a:rPr>
              <a:t> </a:t>
            </a:r>
            <a:r>
              <a:rPr lang="tr-TR" sz="1800" dirty="0">
                <a:latin typeface="Comic Sans MS" pitchFamily="66" charset="0"/>
              </a:rPr>
              <a:t>Yanan bir diyottaki renk değişimi dışarıdan bakıldığında da belli olur.</a:t>
            </a:r>
          </a:p>
        </p:txBody>
      </p:sp>
    </p:spTree>
    <p:extLst>
      <p:ext uri="{BB962C8B-B14F-4D97-AF65-F5344CB8AC3E}">
        <p14:creationId xmlns:p14="http://schemas.microsoft.com/office/powerpoint/2010/main" xmlns="" val="241845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Diyotlarda 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çalışma sıcaklığı</a:t>
            </a:r>
            <a:b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endParaRPr lang="tr-TR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67544" y="1412776"/>
            <a:ext cx="79208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>
                <a:latin typeface="Comic Sans MS" pitchFamily="66" charset="0"/>
              </a:rPr>
              <a:t>Her elektronik devre </a:t>
            </a:r>
            <a:r>
              <a:rPr lang="tr-TR" dirty="0" smtClean="0">
                <a:latin typeface="Comic Sans MS" pitchFamily="66" charset="0"/>
              </a:rPr>
              <a:t>elemanında olduğu </a:t>
            </a:r>
            <a:r>
              <a:rPr lang="tr-TR" dirty="0">
                <a:latin typeface="Comic Sans MS" pitchFamily="66" charset="0"/>
              </a:rPr>
              <a:t>gibi diyotlarda da ortam </a:t>
            </a:r>
            <a:r>
              <a:rPr lang="tr-TR" dirty="0" smtClean="0">
                <a:latin typeface="Comic Sans MS" pitchFamily="66" charset="0"/>
              </a:rPr>
              <a:t>sıcaklığı </a:t>
            </a:r>
            <a:r>
              <a:rPr lang="tr-TR" dirty="0">
                <a:latin typeface="Comic Sans MS" pitchFamily="66" charset="0"/>
              </a:rPr>
              <a:t>çok önemlidir</a:t>
            </a:r>
            <a:r>
              <a:rPr lang="tr-TR" dirty="0" smtClean="0">
                <a:latin typeface="Comic Sans MS" pitchFamily="66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tr-TR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tr-TR" dirty="0">
                <a:latin typeface="Comic Sans MS" pitchFamily="66" charset="0"/>
              </a:rPr>
              <a:t>Yani, diyotun </a:t>
            </a:r>
            <a:r>
              <a:rPr lang="tr-TR" dirty="0" smtClean="0">
                <a:latin typeface="Comic Sans MS" pitchFamily="66" charset="0"/>
              </a:rPr>
              <a:t>sıcaklığı arttıkça </a:t>
            </a:r>
            <a:r>
              <a:rPr lang="tr-TR" dirty="0">
                <a:latin typeface="Comic Sans MS" pitchFamily="66" charset="0"/>
              </a:rPr>
              <a:t>karakteristik özelliklerde de </a:t>
            </a:r>
            <a:r>
              <a:rPr lang="tr-TR" dirty="0" smtClean="0">
                <a:latin typeface="Comic Sans MS" pitchFamily="66" charset="0"/>
              </a:rPr>
              <a:t>değişimler olmaktadır</a:t>
            </a:r>
            <a:r>
              <a:rPr lang="tr-TR" dirty="0">
                <a:latin typeface="Comic Sans MS" pitchFamily="66" charset="0"/>
              </a:rPr>
              <a:t>. Bu </a:t>
            </a:r>
            <a:r>
              <a:rPr lang="tr-TR" dirty="0" smtClean="0">
                <a:latin typeface="Comic Sans MS" pitchFamily="66" charset="0"/>
              </a:rPr>
              <a:t>nedenle, germanyumdan yapılmış diyotların sıcaklığı </a:t>
            </a:r>
            <a:r>
              <a:rPr lang="tr-TR" dirty="0">
                <a:latin typeface="Comic Sans MS" pitchFamily="66" charset="0"/>
              </a:rPr>
              <a:t>90°C'ý, silisyum </a:t>
            </a:r>
            <a:r>
              <a:rPr lang="tr-TR" dirty="0" smtClean="0">
                <a:latin typeface="Comic Sans MS" pitchFamily="66" charset="0"/>
              </a:rPr>
              <a:t>diyotların sıcaklığı </a:t>
            </a:r>
            <a:r>
              <a:rPr lang="tr-TR" dirty="0">
                <a:latin typeface="Comic Sans MS" pitchFamily="66" charset="0"/>
              </a:rPr>
              <a:t>ise </a:t>
            </a:r>
            <a:r>
              <a:rPr lang="tr-TR" dirty="0" smtClean="0">
                <a:latin typeface="Comic Sans MS" pitchFamily="66" charset="0"/>
              </a:rPr>
              <a:t>175°C‘yi</a:t>
            </a:r>
            <a:r>
              <a:rPr lang="tr-TR" dirty="0">
                <a:latin typeface="Comic Sans MS" pitchFamily="66" charset="0"/>
              </a:rPr>
              <a:t> </a:t>
            </a:r>
            <a:r>
              <a:rPr lang="tr-TR" dirty="0" smtClean="0">
                <a:latin typeface="Comic Sans MS" pitchFamily="66" charset="0"/>
              </a:rPr>
              <a:t>geçmemelidir</a:t>
            </a:r>
            <a:r>
              <a:rPr lang="tr-TR" dirty="0"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07046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Diyotların soğutulması</a:t>
            </a:r>
            <a:b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endParaRPr lang="tr-TR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67544" y="1028343"/>
            <a:ext cx="4536504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 smtClean="0">
                <a:latin typeface="Comic Sans MS" pitchFamily="66" charset="0"/>
              </a:rPr>
              <a:t>Diyotların </a:t>
            </a:r>
            <a:r>
              <a:rPr lang="tr-TR" dirty="0">
                <a:latin typeface="Comic Sans MS" pitchFamily="66" charset="0"/>
              </a:rPr>
              <a:t>gövde </a:t>
            </a:r>
            <a:r>
              <a:rPr lang="tr-TR" dirty="0" smtClean="0">
                <a:latin typeface="Comic Sans MS" pitchFamily="66" charset="0"/>
              </a:rPr>
              <a:t>sıcaklığının yükselmesine</a:t>
            </a:r>
            <a:r>
              <a:rPr lang="tr-TR" dirty="0">
                <a:latin typeface="Comic Sans MS" pitchFamily="66" charset="0"/>
              </a:rPr>
              <a:t>, </a:t>
            </a:r>
            <a:r>
              <a:rPr lang="tr-TR" dirty="0" smtClean="0">
                <a:latin typeface="Comic Sans MS" pitchFamily="66" charset="0"/>
              </a:rPr>
              <a:t>elemanın </a:t>
            </a:r>
            <a:r>
              <a:rPr lang="tr-TR" dirty="0">
                <a:latin typeface="Comic Sans MS" pitchFamily="66" charset="0"/>
              </a:rPr>
              <a:t>içinde </a:t>
            </a:r>
            <a:r>
              <a:rPr lang="tr-TR" dirty="0" smtClean="0">
                <a:latin typeface="Comic Sans MS" pitchFamily="66" charset="0"/>
              </a:rPr>
              <a:t>doğan ısı neden olur</a:t>
            </a:r>
            <a:r>
              <a:rPr lang="tr-TR" dirty="0">
                <a:latin typeface="Comic Sans MS" pitchFamily="66" charset="0"/>
              </a:rPr>
              <a:t>. Diyotta </a:t>
            </a:r>
            <a:r>
              <a:rPr lang="tr-TR" dirty="0" smtClean="0">
                <a:latin typeface="Comic Sans MS" pitchFamily="66" charset="0"/>
              </a:rPr>
              <a:t>oluşan ısı </a:t>
            </a:r>
            <a:r>
              <a:rPr lang="tr-TR" dirty="0">
                <a:latin typeface="Comic Sans MS" pitchFamily="66" charset="0"/>
              </a:rPr>
              <a:t>da, elemandan </a:t>
            </a:r>
            <a:r>
              <a:rPr lang="tr-TR" dirty="0" smtClean="0">
                <a:latin typeface="Comic Sans MS" pitchFamily="66" charset="0"/>
              </a:rPr>
              <a:t>geçen akım </a:t>
            </a:r>
            <a:r>
              <a:rPr lang="tr-TR" dirty="0">
                <a:latin typeface="Comic Sans MS" pitchFamily="66" charset="0"/>
              </a:rPr>
              <a:t>ve eleman üzerinde </a:t>
            </a:r>
            <a:r>
              <a:rPr lang="tr-TR" dirty="0" smtClean="0">
                <a:latin typeface="Comic Sans MS" pitchFamily="66" charset="0"/>
              </a:rPr>
              <a:t>düşen </a:t>
            </a:r>
            <a:r>
              <a:rPr lang="tr-TR" dirty="0">
                <a:latin typeface="Comic Sans MS" pitchFamily="66" charset="0"/>
              </a:rPr>
              <a:t>gerilimle </a:t>
            </a:r>
            <a:r>
              <a:rPr lang="tr-TR" dirty="0" smtClean="0">
                <a:latin typeface="Comic Sans MS" pitchFamily="66" charset="0"/>
              </a:rPr>
              <a:t>doğru</a:t>
            </a:r>
            <a:r>
              <a:rPr lang="tr-TR" dirty="0">
                <a:latin typeface="Comic Sans MS" pitchFamily="66" charset="0"/>
              </a:rPr>
              <a:t> </a:t>
            </a:r>
            <a:r>
              <a:rPr lang="tr-TR" dirty="0" smtClean="0">
                <a:latin typeface="Comic Sans MS" pitchFamily="66" charset="0"/>
              </a:rPr>
              <a:t>orantılı olarak </a:t>
            </a:r>
            <a:r>
              <a:rPr lang="tr-TR" dirty="0">
                <a:latin typeface="Comic Sans MS" pitchFamily="66" charset="0"/>
              </a:rPr>
              <a:t>artar</a:t>
            </a:r>
            <a:r>
              <a:rPr lang="tr-TR" dirty="0" smtClean="0">
                <a:latin typeface="Comic Sans MS" pitchFamily="66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tr-TR" dirty="0" smtClean="0">
                <a:latin typeface="Comic Sans MS" pitchFamily="66" charset="0"/>
              </a:rPr>
              <a:t>Bir </a:t>
            </a:r>
            <a:r>
              <a:rPr lang="tr-TR" dirty="0">
                <a:latin typeface="Comic Sans MS" pitchFamily="66" charset="0"/>
              </a:rPr>
              <a:t>diyot önerilen </a:t>
            </a:r>
            <a:r>
              <a:rPr lang="tr-TR" dirty="0" smtClean="0">
                <a:latin typeface="Comic Sans MS" pitchFamily="66" charset="0"/>
              </a:rPr>
              <a:t>akım değerinde güvenli olarak çalışır</a:t>
            </a:r>
            <a:r>
              <a:rPr lang="tr-TR" dirty="0">
                <a:latin typeface="Comic Sans MS" pitchFamily="66" charset="0"/>
              </a:rPr>
              <a:t>. Yani, gövde </a:t>
            </a:r>
            <a:r>
              <a:rPr lang="tr-TR" dirty="0" smtClean="0">
                <a:latin typeface="Comic Sans MS" pitchFamily="66" charset="0"/>
              </a:rPr>
              <a:t>sıcaklığının değeri</a:t>
            </a:r>
            <a:r>
              <a:rPr lang="tr-TR" dirty="0">
                <a:latin typeface="Comic Sans MS" pitchFamily="66" charset="0"/>
              </a:rPr>
              <a:t> </a:t>
            </a:r>
            <a:r>
              <a:rPr lang="tr-TR" dirty="0" smtClean="0">
                <a:latin typeface="Comic Sans MS" pitchFamily="66" charset="0"/>
              </a:rPr>
              <a:t>tehlikeli </a:t>
            </a:r>
            <a:r>
              <a:rPr lang="tr-TR" dirty="0">
                <a:latin typeface="Comic Sans MS" pitchFamily="66" charset="0"/>
              </a:rPr>
              <a:t>düzeye </a:t>
            </a:r>
            <a:r>
              <a:rPr lang="tr-TR" dirty="0" smtClean="0">
                <a:latin typeface="Comic Sans MS" pitchFamily="66" charset="0"/>
              </a:rPr>
              <a:t>çıkmaz</a:t>
            </a:r>
            <a:r>
              <a:rPr lang="tr-TR" dirty="0">
                <a:latin typeface="Comic Sans MS" pitchFamily="66" charset="0"/>
              </a:rPr>
              <a:t>. Diyottan yüksek </a:t>
            </a:r>
            <a:r>
              <a:rPr lang="tr-TR" dirty="0" smtClean="0">
                <a:latin typeface="Comic Sans MS" pitchFamily="66" charset="0"/>
              </a:rPr>
              <a:t>akım</a:t>
            </a:r>
            <a:r>
              <a:rPr lang="tr-TR" dirty="0">
                <a:latin typeface="Comic Sans MS" pitchFamily="66" charset="0"/>
              </a:rPr>
              <a:t> </a:t>
            </a:r>
            <a:r>
              <a:rPr lang="tr-TR" dirty="0" smtClean="0">
                <a:latin typeface="Comic Sans MS" pitchFamily="66" charset="0"/>
              </a:rPr>
              <a:t>geçirilirse</a:t>
            </a:r>
            <a:r>
              <a:rPr lang="tr-TR" dirty="0">
                <a:latin typeface="Comic Sans MS" pitchFamily="66" charset="0"/>
              </a:rPr>
              <a:t>, </a:t>
            </a:r>
            <a:r>
              <a:rPr lang="tr-TR" dirty="0" smtClean="0">
                <a:latin typeface="Comic Sans MS" pitchFamily="66" charset="0"/>
              </a:rPr>
              <a:t>sıcaklık yükselir. Diyotlar </a:t>
            </a:r>
            <a:r>
              <a:rPr lang="tr-TR" dirty="0">
                <a:latin typeface="Comic Sans MS" pitchFamily="66" charset="0"/>
              </a:rPr>
              <a:t>ş</a:t>
            </a:r>
            <a:r>
              <a:rPr lang="tr-TR" dirty="0" smtClean="0">
                <a:latin typeface="Comic Sans MS" pitchFamily="66" charset="0"/>
              </a:rPr>
              <a:t>ayet</a:t>
            </a:r>
            <a:r>
              <a:rPr lang="tr-TR" dirty="0">
                <a:latin typeface="Comic Sans MS" pitchFamily="66" charset="0"/>
              </a:rPr>
              <a:t>, alüminyum plaka, </a:t>
            </a:r>
            <a:r>
              <a:rPr lang="tr-TR" dirty="0" smtClean="0">
                <a:latin typeface="Comic Sans MS" pitchFamily="66" charset="0"/>
              </a:rPr>
              <a:t>vantilatör (fan</a:t>
            </a:r>
            <a:r>
              <a:rPr lang="tr-TR" dirty="0">
                <a:latin typeface="Comic Sans MS" pitchFamily="66" charset="0"/>
              </a:rPr>
              <a:t>) vb. ile </a:t>
            </a:r>
            <a:r>
              <a:rPr lang="tr-TR" dirty="0" smtClean="0">
                <a:latin typeface="Comic Sans MS" pitchFamily="66" charset="0"/>
              </a:rPr>
              <a:t>soğutulursa</a:t>
            </a:r>
            <a:r>
              <a:rPr lang="tr-TR" dirty="0">
                <a:latin typeface="Comic Sans MS" pitchFamily="66" charset="0"/>
              </a:rPr>
              <a:t>, yüksek </a:t>
            </a:r>
            <a:r>
              <a:rPr lang="tr-TR" dirty="0" smtClean="0">
                <a:latin typeface="Comic Sans MS" pitchFamily="66" charset="0"/>
              </a:rPr>
              <a:t>akımlardaki </a:t>
            </a:r>
            <a:r>
              <a:rPr lang="tr-TR" dirty="0" err="1" smtClean="0">
                <a:latin typeface="Comic Sans MS" pitchFamily="66" charset="0"/>
              </a:rPr>
              <a:t>dayanıklıkları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>
                <a:latin typeface="Comic Sans MS" pitchFamily="66" charset="0"/>
              </a:rPr>
              <a:t>artar.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1931" y="1628800"/>
            <a:ext cx="3608485" cy="3249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7043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Yüksek güçlü 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diyotlar</a:t>
            </a:r>
            <a:b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79512" y="1052736"/>
            <a:ext cx="856895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>
                <a:latin typeface="Comic Sans MS" pitchFamily="66" charset="0"/>
              </a:rPr>
              <a:t>Yüksek </a:t>
            </a:r>
            <a:r>
              <a:rPr lang="tr-TR" dirty="0" smtClean="0">
                <a:latin typeface="Comic Sans MS" pitchFamily="66" charset="0"/>
              </a:rPr>
              <a:t>akımla </a:t>
            </a:r>
            <a:r>
              <a:rPr lang="tr-TR" dirty="0">
                <a:latin typeface="Comic Sans MS" pitchFamily="66" charset="0"/>
              </a:rPr>
              <a:t>DC elde etmek </a:t>
            </a:r>
            <a:r>
              <a:rPr lang="tr-TR" dirty="0" smtClean="0">
                <a:latin typeface="Comic Sans MS" pitchFamily="66" charset="0"/>
              </a:rPr>
              <a:t>amacıyla kullanılan </a:t>
            </a:r>
            <a:r>
              <a:rPr lang="tr-TR" dirty="0">
                <a:latin typeface="Comic Sans MS" pitchFamily="66" charset="0"/>
              </a:rPr>
              <a:t>bu tip </a:t>
            </a:r>
            <a:r>
              <a:rPr lang="tr-TR" dirty="0" smtClean="0">
                <a:latin typeface="Comic Sans MS" pitchFamily="66" charset="0"/>
              </a:rPr>
              <a:t>diyotların soğutucuyla birlikte kullanılması </a:t>
            </a:r>
            <a:r>
              <a:rPr lang="tr-TR" dirty="0">
                <a:latin typeface="Comic Sans MS" pitchFamily="66" charset="0"/>
              </a:rPr>
              <a:t>gerekir. Uygulamada 4000 </a:t>
            </a:r>
            <a:r>
              <a:rPr lang="tr-TR" dirty="0" err="1">
                <a:latin typeface="Comic Sans MS" pitchFamily="66" charset="0"/>
              </a:rPr>
              <a:t>Amper'e</a:t>
            </a:r>
            <a:r>
              <a:rPr lang="tr-TR" dirty="0">
                <a:latin typeface="Comic Sans MS" pitchFamily="66" charset="0"/>
              </a:rPr>
              <a:t> kadar </a:t>
            </a:r>
            <a:r>
              <a:rPr lang="tr-TR" dirty="0" smtClean="0">
                <a:latin typeface="Comic Sans MS" pitchFamily="66" charset="0"/>
              </a:rPr>
              <a:t>akım taşıyabilen </a:t>
            </a:r>
            <a:r>
              <a:rPr lang="tr-TR" dirty="0">
                <a:latin typeface="Comic Sans MS" pitchFamily="66" charset="0"/>
              </a:rPr>
              <a:t>ve 4000 </a:t>
            </a:r>
            <a:r>
              <a:rPr lang="tr-TR" dirty="0" err="1" smtClean="0">
                <a:latin typeface="Comic Sans MS" pitchFamily="66" charset="0"/>
              </a:rPr>
              <a:t>Volt'a</a:t>
            </a:r>
            <a:r>
              <a:rPr lang="tr-TR" dirty="0">
                <a:latin typeface="Comic Sans MS" pitchFamily="66" charset="0"/>
              </a:rPr>
              <a:t> </a:t>
            </a:r>
            <a:r>
              <a:rPr lang="tr-TR" dirty="0" smtClean="0">
                <a:latin typeface="Comic Sans MS" pitchFamily="66" charset="0"/>
              </a:rPr>
              <a:t>kadar çalışma </a:t>
            </a:r>
            <a:r>
              <a:rPr lang="tr-TR" dirty="0">
                <a:latin typeface="Comic Sans MS" pitchFamily="66" charset="0"/>
              </a:rPr>
              <a:t>gerilimli olan diyotlar mevcuttur</a:t>
            </a:r>
            <a:r>
              <a:rPr lang="tr-TR" dirty="0" smtClean="0">
                <a:latin typeface="Comic Sans MS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tr-TR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tr-TR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tr-TR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tr-TR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tr-TR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tr-TR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tr-TR" dirty="0" smtClean="0">
                <a:latin typeface="Comic Sans MS" pitchFamily="66" charset="0"/>
              </a:rPr>
              <a:t>Yüksek </a:t>
            </a:r>
            <a:r>
              <a:rPr lang="tr-TR" dirty="0">
                <a:latin typeface="Comic Sans MS" pitchFamily="66" charset="0"/>
              </a:rPr>
              <a:t>güçlü diyotlar, kaynak </a:t>
            </a:r>
            <a:r>
              <a:rPr lang="tr-TR" dirty="0" smtClean="0">
                <a:latin typeface="Comic Sans MS" pitchFamily="66" charset="0"/>
              </a:rPr>
              <a:t>makinaları, </a:t>
            </a:r>
            <a:r>
              <a:rPr lang="tr-TR" dirty="0">
                <a:latin typeface="Comic Sans MS" pitchFamily="66" charset="0"/>
              </a:rPr>
              <a:t>akü ş</a:t>
            </a:r>
            <a:r>
              <a:rPr lang="tr-TR" dirty="0" smtClean="0">
                <a:latin typeface="Comic Sans MS" pitchFamily="66" charset="0"/>
              </a:rPr>
              <a:t>arj cihazları, </a:t>
            </a:r>
            <a:r>
              <a:rPr lang="tr-TR" dirty="0">
                <a:latin typeface="Comic Sans MS" pitchFamily="66" charset="0"/>
              </a:rPr>
              <a:t>elektroliz sistemleri </a:t>
            </a:r>
            <a:r>
              <a:rPr lang="tr-TR" dirty="0" smtClean="0">
                <a:latin typeface="Comic Sans MS" pitchFamily="66" charset="0"/>
              </a:rPr>
              <a:t>vb. yerlerde kullanılmak </a:t>
            </a:r>
            <a:r>
              <a:rPr lang="tr-TR" dirty="0">
                <a:latin typeface="Comic Sans MS" pitchFamily="66" charset="0"/>
              </a:rPr>
              <a:t>üzere üretilmektedir.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756" y="2792678"/>
            <a:ext cx="8748464" cy="1598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318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Diyotların gövde şekilleri</a:t>
            </a:r>
            <a:b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539552" y="1124744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>
                <a:latin typeface="Comic Sans MS" pitchFamily="66" charset="0"/>
              </a:rPr>
              <a:t>Diyotlarda </a:t>
            </a:r>
            <a:r>
              <a:rPr lang="tr-TR" dirty="0" smtClean="0">
                <a:latin typeface="Comic Sans MS" pitchFamily="66" charset="0"/>
              </a:rPr>
              <a:t>kılıf </a:t>
            </a:r>
            <a:r>
              <a:rPr lang="tr-TR" dirty="0">
                <a:latin typeface="Comic Sans MS" pitchFamily="66" charset="0"/>
              </a:rPr>
              <a:t>maddesi olarak cam, plastik ya da metal </a:t>
            </a:r>
            <a:r>
              <a:rPr lang="tr-TR" dirty="0" smtClean="0">
                <a:latin typeface="Comic Sans MS" pitchFamily="66" charset="0"/>
              </a:rPr>
              <a:t>kullanılır. Eğer </a:t>
            </a:r>
            <a:r>
              <a:rPr lang="tr-TR" dirty="0">
                <a:latin typeface="Comic Sans MS" pitchFamily="66" charset="0"/>
              </a:rPr>
              <a:t>diyotun gövdesinde gri çizgi ş</a:t>
            </a:r>
            <a:r>
              <a:rPr lang="tr-TR" dirty="0" smtClean="0">
                <a:latin typeface="Comic Sans MS" pitchFamily="66" charset="0"/>
              </a:rPr>
              <a:t>eklinde </a:t>
            </a:r>
            <a:r>
              <a:rPr lang="tr-TR" dirty="0">
                <a:latin typeface="Comic Sans MS" pitchFamily="66" charset="0"/>
              </a:rPr>
              <a:t>bir </a:t>
            </a:r>
            <a:r>
              <a:rPr lang="tr-TR" dirty="0" err="1" smtClean="0">
                <a:latin typeface="Comic Sans MS" pitchFamily="66" charset="0"/>
              </a:rPr>
              <a:t>band</a:t>
            </a:r>
            <a:r>
              <a:rPr lang="tr-TR" dirty="0" smtClean="0">
                <a:latin typeface="Comic Sans MS" pitchFamily="66" charset="0"/>
              </a:rPr>
              <a:t>, </a:t>
            </a:r>
            <a:r>
              <a:rPr lang="tr-TR" dirty="0">
                <a:latin typeface="Comic Sans MS" pitchFamily="66" charset="0"/>
              </a:rPr>
              <a:t>nokta biçiminde </a:t>
            </a:r>
            <a:r>
              <a:rPr lang="tr-TR" dirty="0" smtClean="0">
                <a:latin typeface="Comic Sans MS" pitchFamily="66" charset="0"/>
              </a:rPr>
              <a:t>bir çıkıntı bulunuyorsa bunlar katodu </a:t>
            </a:r>
            <a:r>
              <a:rPr lang="tr-TR" dirty="0">
                <a:latin typeface="Comic Sans MS" pitchFamily="66" charset="0"/>
              </a:rPr>
              <a:t>belirtir. </a:t>
            </a:r>
            <a:r>
              <a:rPr lang="tr-TR" dirty="0" smtClean="0">
                <a:latin typeface="Comic Sans MS" pitchFamily="66" charset="0"/>
              </a:rPr>
              <a:t>Metal gövdeli </a:t>
            </a:r>
            <a:r>
              <a:rPr lang="tr-TR" dirty="0">
                <a:latin typeface="Comic Sans MS" pitchFamily="66" charset="0"/>
              </a:rPr>
              <a:t>diyotlarda </a:t>
            </a:r>
            <a:r>
              <a:rPr lang="tr-TR" dirty="0" smtClean="0">
                <a:latin typeface="Comic Sans MS" pitchFamily="66" charset="0"/>
              </a:rPr>
              <a:t>ise metal kılıf</a:t>
            </a:r>
            <a:r>
              <a:rPr lang="tr-TR" dirty="0">
                <a:latin typeface="Comic Sans MS" pitchFamily="66" charset="0"/>
              </a:rPr>
              <a:t> </a:t>
            </a:r>
            <a:r>
              <a:rPr lang="tr-TR" dirty="0" err="1" smtClean="0">
                <a:latin typeface="Comic Sans MS" pitchFamily="66" charset="0"/>
              </a:rPr>
              <a:t>katod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>
                <a:latin typeface="Comic Sans MS" pitchFamily="66" charset="0"/>
              </a:rPr>
              <a:t>ile </a:t>
            </a:r>
            <a:r>
              <a:rPr lang="tr-TR" dirty="0" smtClean="0">
                <a:latin typeface="Comic Sans MS" pitchFamily="66" charset="0"/>
              </a:rPr>
              <a:t>bağlı </a:t>
            </a:r>
            <a:r>
              <a:rPr lang="tr-TR" dirty="0">
                <a:latin typeface="Comic Sans MS" pitchFamily="66" charset="0"/>
              </a:rPr>
              <a:t>(</a:t>
            </a:r>
            <a:r>
              <a:rPr lang="tr-TR" dirty="0" smtClean="0">
                <a:latin typeface="Comic Sans MS" pitchFamily="66" charset="0"/>
              </a:rPr>
              <a:t>irtibatlı)</a:t>
            </a:r>
            <a:r>
              <a:rPr lang="tr-TR" dirty="0">
                <a:latin typeface="Comic Sans MS" pitchFamily="66" charset="0"/>
              </a:rPr>
              <a:t> </a:t>
            </a:r>
            <a:r>
              <a:rPr lang="tr-TR" dirty="0" smtClean="0">
                <a:latin typeface="Comic Sans MS" pitchFamily="66" charset="0"/>
              </a:rPr>
              <a:t>durumdadır</a:t>
            </a:r>
            <a:r>
              <a:rPr lang="tr-TR" dirty="0">
                <a:latin typeface="Comic Sans MS" pitchFamily="66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683" y="2996952"/>
            <a:ext cx="728662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9298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Diyotların Gruplandırılması</a:t>
            </a:r>
            <a:b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438803290"/>
              </p:ext>
            </p:extLst>
          </p:nvPr>
        </p:nvGraphicFramePr>
        <p:xfrm>
          <a:off x="457200" y="1600200"/>
          <a:ext cx="7467600" cy="4873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82821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578125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sz="1800" b="1" dirty="0">
                <a:latin typeface="Comic Sans MS" pitchFamily="66" charset="0"/>
              </a:rPr>
              <a:t>Diyot </a:t>
            </a:r>
            <a:r>
              <a:rPr lang="tr-TR" sz="1800" b="1" dirty="0" smtClean="0">
                <a:latin typeface="Comic Sans MS" pitchFamily="66" charset="0"/>
              </a:rPr>
              <a:t>kataloglarında </a:t>
            </a:r>
            <a:r>
              <a:rPr lang="tr-TR" sz="1800" b="1" dirty="0">
                <a:latin typeface="Comic Sans MS" pitchFamily="66" charset="0"/>
              </a:rPr>
              <a:t>bulunan </a:t>
            </a:r>
            <a:r>
              <a:rPr lang="tr-TR" sz="1800" b="1" dirty="0" smtClean="0">
                <a:latin typeface="Comic Sans MS" pitchFamily="66" charset="0"/>
              </a:rPr>
              <a:t>kısaltmaların anlamları</a:t>
            </a:r>
            <a:endParaRPr lang="tr-TR" sz="1800" b="1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1600" dirty="0">
                <a:latin typeface="Comic Sans MS" pitchFamily="66" charset="0"/>
              </a:rPr>
              <a:t>+</a:t>
            </a:r>
            <a:r>
              <a:rPr lang="tr-TR" sz="1600" dirty="0" err="1">
                <a:latin typeface="Comic Sans MS" pitchFamily="66" charset="0"/>
              </a:rPr>
              <a:t>Idiyot</a:t>
            </a:r>
            <a:r>
              <a:rPr lang="tr-TR" sz="1600" dirty="0">
                <a:latin typeface="Comic Sans MS" pitchFamily="66" charset="0"/>
              </a:rPr>
              <a:t> = IF: Diyotun </a:t>
            </a:r>
            <a:r>
              <a:rPr lang="tr-TR" sz="1600" dirty="0" smtClean="0">
                <a:latin typeface="Comic Sans MS" pitchFamily="66" charset="0"/>
              </a:rPr>
              <a:t>doğru </a:t>
            </a:r>
            <a:r>
              <a:rPr lang="tr-TR" sz="1600" dirty="0">
                <a:latin typeface="Comic Sans MS" pitchFamily="66" charset="0"/>
              </a:rPr>
              <a:t>polarmada </a:t>
            </a:r>
            <a:r>
              <a:rPr lang="tr-TR" sz="1600" dirty="0" smtClean="0">
                <a:latin typeface="Comic Sans MS" pitchFamily="66" charset="0"/>
              </a:rPr>
              <a:t>geçirebileceği akım </a:t>
            </a:r>
            <a:r>
              <a:rPr lang="tr-TR" sz="1600" dirty="0">
                <a:latin typeface="Comic Sans MS" pitchFamily="66" charset="0"/>
              </a:rPr>
              <a:t>(</a:t>
            </a:r>
            <a:r>
              <a:rPr lang="tr-TR" sz="1600" dirty="0" err="1">
                <a:latin typeface="Comic Sans MS" pitchFamily="66" charset="0"/>
              </a:rPr>
              <a:t>forward</a:t>
            </a:r>
            <a:r>
              <a:rPr lang="tr-TR" sz="1600" dirty="0">
                <a:latin typeface="Comic Sans MS" pitchFamily="66" charset="0"/>
              </a:rPr>
              <a:t> </a:t>
            </a:r>
            <a:r>
              <a:rPr lang="tr-TR" sz="1600" dirty="0" err="1">
                <a:latin typeface="Comic Sans MS" pitchFamily="66" charset="0"/>
              </a:rPr>
              <a:t>current</a:t>
            </a:r>
            <a:r>
              <a:rPr lang="tr-TR" sz="1600" dirty="0">
                <a:latin typeface="Comic Sans MS" pitchFamily="66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tr-TR" sz="1600" dirty="0">
                <a:latin typeface="Comic Sans MS" pitchFamily="66" charset="0"/>
              </a:rPr>
              <a:t>-</a:t>
            </a:r>
            <a:r>
              <a:rPr lang="tr-TR" sz="1600" dirty="0" err="1">
                <a:latin typeface="Comic Sans MS" pitchFamily="66" charset="0"/>
              </a:rPr>
              <a:t>Idiyot</a:t>
            </a:r>
            <a:r>
              <a:rPr lang="tr-TR" sz="1600" dirty="0">
                <a:latin typeface="Comic Sans MS" pitchFamily="66" charset="0"/>
              </a:rPr>
              <a:t> = IR: Diyotun ters yön </a:t>
            </a:r>
            <a:r>
              <a:rPr lang="tr-TR" sz="1600" dirty="0" smtClean="0">
                <a:latin typeface="Comic Sans MS" pitchFamily="66" charset="0"/>
              </a:rPr>
              <a:t>akımı </a:t>
            </a:r>
            <a:r>
              <a:rPr lang="tr-TR" sz="1600" dirty="0">
                <a:latin typeface="Comic Sans MS" pitchFamily="66" charset="0"/>
              </a:rPr>
              <a:t>(</a:t>
            </a:r>
            <a:r>
              <a:rPr lang="tr-TR" sz="1600" dirty="0" err="1">
                <a:latin typeface="Comic Sans MS" pitchFamily="66" charset="0"/>
              </a:rPr>
              <a:t>reverse</a:t>
            </a:r>
            <a:r>
              <a:rPr lang="tr-TR" sz="1600" dirty="0">
                <a:latin typeface="Comic Sans MS" pitchFamily="66" charset="0"/>
              </a:rPr>
              <a:t> </a:t>
            </a:r>
            <a:r>
              <a:rPr lang="tr-TR" sz="1600" dirty="0" err="1">
                <a:latin typeface="Comic Sans MS" pitchFamily="66" charset="0"/>
              </a:rPr>
              <a:t>current</a:t>
            </a:r>
            <a:r>
              <a:rPr lang="tr-TR" sz="1600" dirty="0">
                <a:latin typeface="Comic Sans MS" pitchFamily="66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tr-TR" sz="1600" dirty="0">
                <a:latin typeface="Comic Sans MS" pitchFamily="66" charset="0"/>
              </a:rPr>
              <a:t>RF: Diyotun iletim direnci (</a:t>
            </a:r>
            <a:r>
              <a:rPr lang="tr-TR" sz="1600" dirty="0" err="1">
                <a:latin typeface="Comic Sans MS" pitchFamily="66" charset="0"/>
              </a:rPr>
              <a:t>forward</a:t>
            </a:r>
            <a:r>
              <a:rPr lang="tr-TR" sz="1600" dirty="0">
                <a:latin typeface="Comic Sans MS" pitchFamily="66" charset="0"/>
              </a:rPr>
              <a:t> </a:t>
            </a:r>
            <a:r>
              <a:rPr lang="tr-TR" sz="1600" dirty="0" err="1">
                <a:latin typeface="Comic Sans MS" pitchFamily="66" charset="0"/>
              </a:rPr>
              <a:t>resistance</a:t>
            </a:r>
            <a:r>
              <a:rPr lang="tr-TR" sz="1600" dirty="0">
                <a:latin typeface="Comic Sans MS" pitchFamily="66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tr-TR" sz="1600" dirty="0">
                <a:latin typeface="Comic Sans MS" pitchFamily="66" charset="0"/>
              </a:rPr>
              <a:t>RR: Diyotun ters yön direnci (</a:t>
            </a:r>
            <a:r>
              <a:rPr lang="tr-TR" sz="1600" dirty="0" err="1">
                <a:latin typeface="Comic Sans MS" pitchFamily="66" charset="0"/>
              </a:rPr>
              <a:t>reverse</a:t>
            </a:r>
            <a:r>
              <a:rPr lang="tr-TR" sz="1600" dirty="0">
                <a:latin typeface="Comic Sans MS" pitchFamily="66" charset="0"/>
              </a:rPr>
              <a:t> </a:t>
            </a:r>
            <a:r>
              <a:rPr lang="tr-TR" sz="1600" dirty="0" err="1">
                <a:latin typeface="Comic Sans MS" pitchFamily="66" charset="0"/>
              </a:rPr>
              <a:t>resistance</a:t>
            </a:r>
            <a:r>
              <a:rPr lang="tr-TR" sz="1600" dirty="0">
                <a:latin typeface="Comic Sans MS" pitchFamily="66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tr-TR" sz="1600" dirty="0" err="1">
                <a:latin typeface="Comic Sans MS" pitchFamily="66" charset="0"/>
              </a:rPr>
              <a:t>Uiletim</a:t>
            </a:r>
            <a:r>
              <a:rPr lang="tr-TR" sz="1600" dirty="0">
                <a:latin typeface="Comic Sans MS" pitchFamily="66" charset="0"/>
              </a:rPr>
              <a:t> = VF: Diyotun iletim gerilimi (</a:t>
            </a:r>
            <a:r>
              <a:rPr lang="tr-TR" sz="1600" dirty="0" err="1">
                <a:latin typeface="Comic Sans MS" pitchFamily="66" charset="0"/>
              </a:rPr>
              <a:t>forward</a:t>
            </a:r>
            <a:r>
              <a:rPr lang="tr-TR" sz="1600" dirty="0">
                <a:latin typeface="Comic Sans MS" pitchFamily="66" charset="0"/>
              </a:rPr>
              <a:t> </a:t>
            </a:r>
            <a:r>
              <a:rPr lang="tr-TR" sz="1600" dirty="0" err="1">
                <a:latin typeface="Comic Sans MS" pitchFamily="66" charset="0"/>
              </a:rPr>
              <a:t>voltage</a:t>
            </a:r>
            <a:r>
              <a:rPr lang="tr-TR" sz="1600" dirty="0">
                <a:latin typeface="Comic Sans MS" pitchFamily="66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tr-TR" sz="1600" dirty="0" err="1">
                <a:latin typeface="Comic Sans MS" pitchFamily="66" charset="0"/>
              </a:rPr>
              <a:t>Uters</a:t>
            </a:r>
            <a:r>
              <a:rPr lang="tr-TR" sz="1600" dirty="0">
                <a:latin typeface="Comic Sans MS" pitchFamily="66" charset="0"/>
              </a:rPr>
              <a:t> = VR: Diyotun ters yön gerilimi (</a:t>
            </a:r>
            <a:r>
              <a:rPr lang="tr-TR" sz="1600" dirty="0" err="1">
                <a:latin typeface="Comic Sans MS" pitchFamily="66" charset="0"/>
              </a:rPr>
              <a:t>reverse</a:t>
            </a:r>
            <a:r>
              <a:rPr lang="tr-TR" sz="1600" dirty="0">
                <a:latin typeface="Comic Sans MS" pitchFamily="66" charset="0"/>
              </a:rPr>
              <a:t> </a:t>
            </a:r>
            <a:r>
              <a:rPr lang="tr-TR" sz="1600" dirty="0" err="1">
                <a:latin typeface="Comic Sans MS" pitchFamily="66" charset="0"/>
              </a:rPr>
              <a:t>voltage</a:t>
            </a:r>
            <a:r>
              <a:rPr lang="tr-TR" sz="1600" dirty="0">
                <a:latin typeface="Comic Sans MS" pitchFamily="66" charset="0"/>
              </a:rPr>
              <a:t>). Diyota uygulanabilecek</a:t>
            </a:r>
          </a:p>
          <a:p>
            <a:pPr>
              <a:lnSpc>
                <a:spcPct val="150000"/>
              </a:lnSpc>
            </a:pPr>
            <a:r>
              <a:rPr lang="tr-TR" sz="1600" dirty="0">
                <a:latin typeface="Comic Sans MS" pitchFamily="66" charset="0"/>
              </a:rPr>
              <a:t>maksimum gerilim </a:t>
            </a:r>
            <a:r>
              <a:rPr lang="tr-TR" sz="1600" dirty="0" smtClean="0">
                <a:latin typeface="Comic Sans MS" pitchFamily="66" charset="0"/>
              </a:rPr>
              <a:t>değeri</a:t>
            </a:r>
            <a:r>
              <a:rPr lang="tr-TR" sz="1600" dirty="0">
                <a:latin typeface="Comic Sans MS" pitchFamily="66" charset="0"/>
              </a:rPr>
              <a:t>. (1N4001 diyot için bu </a:t>
            </a:r>
            <a:r>
              <a:rPr lang="tr-TR" sz="1600" dirty="0" smtClean="0">
                <a:latin typeface="Comic Sans MS" pitchFamily="66" charset="0"/>
              </a:rPr>
              <a:t>değer </a:t>
            </a:r>
            <a:r>
              <a:rPr lang="tr-TR" sz="1600" dirty="0">
                <a:latin typeface="Comic Sans MS" pitchFamily="66" charset="0"/>
              </a:rPr>
              <a:t>50 </a:t>
            </a:r>
            <a:r>
              <a:rPr lang="tr-TR" sz="1600" dirty="0" err="1">
                <a:latin typeface="Comic Sans MS" pitchFamily="66" charset="0"/>
              </a:rPr>
              <a:t>Volt'tur</a:t>
            </a:r>
            <a:r>
              <a:rPr lang="tr-TR" sz="1600" dirty="0">
                <a:latin typeface="Comic Sans MS" pitchFamily="66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tr-TR" sz="1600" dirty="0" err="1">
                <a:latin typeface="Comic Sans MS" pitchFamily="66" charset="0"/>
              </a:rPr>
              <a:t>tj</a:t>
            </a:r>
            <a:r>
              <a:rPr lang="tr-TR" sz="1600" dirty="0">
                <a:latin typeface="Comic Sans MS" pitchFamily="66" charset="0"/>
              </a:rPr>
              <a:t> = </a:t>
            </a:r>
            <a:r>
              <a:rPr lang="tr-TR" sz="1600" dirty="0" err="1">
                <a:latin typeface="Comic Sans MS" pitchFamily="66" charset="0"/>
              </a:rPr>
              <a:t>tstg</a:t>
            </a:r>
            <a:r>
              <a:rPr lang="tr-TR" sz="1600" dirty="0">
                <a:latin typeface="Comic Sans MS" pitchFamily="66" charset="0"/>
              </a:rPr>
              <a:t>: Diyotun </a:t>
            </a:r>
            <a:r>
              <a:rPr lang="tr-TR" sz="1600" dirty="0" smtClean="0">
                <a:latin typeface="Comic Sans MS" pitchFamily="66" charset="0"/>
              </a:rPr>
              <a:t>çalışma sıcaklığı.</a:t>
            </a:r>
            <a:endParaRPr lang="tr-TR" sz="1600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1600" dirty="0" err="1">
                <a:latin typeface="Comic Sans MS" pitchFamily="66" charset="0"/>
              </a:rPr>
              <a:t>Cj</a:t>
            </a:r>
            <a:r>
              <a:rPr lang="tr-TR" sz="1600" dirty="0">
                <a:latin typeface="Comic Sans MS" pitchFamily="66" charset="0"/>
              </a:rPr>
              <a:t>: Diyotun kapasitesi.</a:t>
            </a:r>
          </a:p>
          <a:p>
            <a:pPr>
              <a:lnSpc>
                <a:spcPct val="150000"/>
              </a:lnSpc>
            </a:pPr>
            <a:r>
              <a:rPr lang="tr-TR" sz="1600" dirty="0">
                <a:latin typeface="Comic Sans MS" pitchFamily="66" charset="0"/>
              </a:rPr>
              <a:t>f: Diyotun </a:t>
            </a:r>
            <a:r>
              <a:rPr lang="tr-TR" sz="1600" dirty="0" smtClean="0">
                <a:latin typeface="Comic Sans MS" pitchFamily="66" charset="0"/>
              </a:rPr>
              <a:t>çalışma frekansı</a:t>
            </a:r>
            <a:endParaRPr lang="tr-TR" sz="1600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1600" dirty="0">
                <a:latin typeface="Comic Sans MS" pitchFamily="66" charset="0"/>
              </a:rPr>
              <a:t>P: Diyotun gücü.</a:t>
            </a:r>
          </a:p>
        </p:txBody>
      </p:sp>
    </p:spTree>
    <p:extLst>
      <p:ext uri="{BB962C8B-B14F-4D97-AF65-F5344CB8AC3E}">
        <p14:creationId xmlns:p14="http://schemas.microsoft.com/office/powerpoint/2010/main" xmlns="" val="425335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467600" cy="5925272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tr-TR" dirty="0" smtClean="0">
                <a:latin typeface="Comic Sans MS" pitchFamily="66" charset="0"/>
              </a:rPr>
              <a:t>Diyotların kodlanması</a:t>
            </a:r>
            <a:endParaRPr lang="tr-TR" dirty="0">
              <a:latin typeface="Comic Sans MS" pitchFamily="66" charset="0"/>
            </a:endParaRPr>
          </a:p>
          <a:p>
            <a:pPr>
              <a:lnSpc>
                <a:spcPct val="170000"/>
              </a:lnSpc>
            </a:pPr>
            <a:r>
              <a:rPr lang="tr-TR" dirty="0">
                <a:latin typeface="Comic Sans MS" pitchFamily="66" charset="0"/>
              </a:rPr>
              <a:t>1. Harf: </a:t>
            </a:r>
            <a:r>
              <a:rPr lang="tr-TR" dirty="0" smtClean="0">
                <a:latin typeface="Comic Sans MS" pitchFamily="66" charset="0"/>
              </a:rPr>
              <a:t>Yarı </a:t>
            </a:r>
            <a:r>
              <a:rPr lang="tr-TR" dirty="0">
                <a:latin typeface="Comic Sans MS" pitchFamily="66" charset="0"/>
              </a:rPr>
              <a:t>iletkeni belirtir.</a:t>
            </a:r>
          </a:p>
          <a:p>
            <a:pPr>
              <a:lnSpc>
                <a:spcPct val="170000"/>
              </a:lnSpc>
            </a:pPr>
            <a:r>
              <a:rPr lang="tr-TR" dirty="0">
                <a:latin typeface="Comic Sans MS" pitchFamily="66" charset="0"/>
              </a:rPr>
              <a:t>A: Germanyumdan </a:t>
            </a:r>
            <a:r>
              <a:rPr lang="tr-TR" dirty="0" smtClean="0">
                <a:latin typeface="Comic Sans MS" pitchFamily="66" charset="0"/>
              </a:rPr>
              <a:t>yapılmıştır</a:t>
            </a:r>
            <a:r>
              <a:rPr lang="tr-TR" dirty="0">
                <a:latin typeface="Comic Sans MS" pitchFamily="66" charset="0"/>
              </a:rPr>
              <a:t>.</a:t>
            </a:r>
          </a:p>
          <a:p>
            <a:pPr>
              <a:lnSpc>
                <a:spcPct val="170000"/>
              </a:lnSpc>
            </a:pPr>
            <a:r>
              <a:rPr lang="tr-TR" dirty="0">
                <a:latin typeface="Comic Sans MS" pitchFamily="66" charset="0"/>
              </a:rPr>
              <a:t>B: Silisyumdan (silikondan) </a:t>
            </a:r>
            <a:r>
              <a:rPr lang="tr-TR" dirty="0" smtClean="0">
                <a:latin typeface="Comic Sans MS" pitchFamily="66" charset="0"/>
              </a:rPr>
              <a:t>yapılmıştır.</a:t>
            </a:r>
            <a:endParaRPr lang="tr-TR" dirty="0">
              <a:latin typeface="Comic Sans MS" pitchFamily="66" charset="0"/>
            </a:endParaRPr>
          </a:p>
          <a:p>
            <a:pPr>
              <a:lnSpc>
                <a:spcPct val="170000"/>
              </a:lnSpc>
            </a:pPr>
            <a:r>
              <a:rPr lang="tr-TR" dirty="0">
                <a:latin typeface="Comic Sans MS" pitchFamily="66" charset="0"/>
              </a:rPr>
              <a:t>C: Galyum-arsenikten </a:t>
            </a:r>
            <a:r>
              <a:rPr lang="tr-TR" dirty="0" smtClean="0">
                <a:latin typeface="Comic Sans MS" pitchFamily="66" charset="0"/>
              </a:rPr>
              <a:t>yapılmıştır</a:t>
            </a:r>
            <a:endParaRPr lang="tr-TR" dirty="0">
              <a:latin typeface="Comic Sans MS" pitchFamily="66" charset="0"/>
            </a:endParaRPr>
          </a:p>
          <a:p>
            <a:pPr>
              <a:lnSpc>
                <a:spcPct val="170000"/>
              </a:lnSpc>
            </a:pPr>
            <a:r>
              <a:rPr lang="tr-TR" dirty="0">
                <a:latin typeface="Comic Sans MS" pitchFamily="66" charset="0"/>
              </a:rPr>
              <a:t>D: i</a:t>
            </a:r>
            <a:r>
              <a:rPr lang="tr-TR" dirty="0" smtClean="0">
                <a:latin typeface="Comic Sans MS" pitchFamily="66" charset="0"/>
              </a:rPr>
              <a:t>ndiyum-</a:t>
            </a:r>
            <a:r>
              <a:rPr lang="tr-TR" dirty="0" err="1" smtClean="0">
                <a:latin typeface="Comic Sans MS" pitchFamily="66" charset="0"/>
              </a:rPr>
              <a:t>antimuandan</a:t>
            </a:r>
            <a:r>
              <a:rPr lang="tr-TR" dirty="0">
                <a:latin typeface="Comic Sans MS" pitchFamily="66" charset="0"/>
              </a:rPr>
              <a:t>, indiyum arsenikten </a:t>
            </a:r>
            <a:r>
              <a:rPr lang="tr-TR" dirty="0" smtClean="0">
                <a:latin typeface="Comic Sans MS" pitchFamily="66" charset="0"/>
              </a:rPr>
              <a:t>yapılmıştır.</a:t>
            </a:r>
            <a:endParaRPr lang="tr-TR" dirty="0">
              <a:latin typeface="Comic Sans MS" pitchFamily="66" charset="0"/>
            </a:endParaRPr>
          </a:p>
          <a:p>
            <a:pPr>
              <a:lnSpc>
                <a:spcPct val="170000"/>
              </a:lnSpc>
            </a:pPr>
            <a:r>
              <a:rPr lang="tr-TR" dirty="0">
                <a:latin typeface="Comic Sans MS" pitchFamily="66" charset="0"/>
              </a:rPr>
              <a:t>R: </a:t>
            </a:r>
            <a:r>
              <a:rPr lang="tr-TR" dirty="0" err="1">
                <a:latin typeface="Comic Sans MS" pitchFamily="66" charset="0"/>
              </a:rPr>
              <a:t>Polikristal</a:t>
            </a:r>
            <a:r>
              <a:rPr lang="tr-TR" dirty="0">
                <a:latin typeface="Comic Sans MS" pitchFamily="66" charset="0"/>
              </a:rPr>
              <a:t> (çoklu kristal) </a:t>
            </a:r>
            <a:r>
              <a:rPr lang="tr-TR" dirty="0" smtClean="0">
                <a:latin typeface="Comic Sans MS" pitchFamily="66" charset="0"/>
              </a:rPr>
              <a:t>yarı </a:t>
            </a:r>
            <a:r>
              <a:rPr lang="tr-TR" dirty="0">
                <a:latin typeface="Comic Sans MS" pitchFamily="66" charset="0"/>
              </a:rPr>
              <a:t>iletkenlerden (kadmiyum sülfat vb.) </a:t>
            </a:r>
            <a:r>
              <a:rPr lang="tr-TR" dirty="0" smtClean="0">
                <a:latin typeface="Comic Sans MS" pitchFamily="66" charset="0"/>
              </a:rPr>
              <a:t>yapılmıştır. 2</a:t>
            </a:r>
            <a:r>
              <a:rPr lang="tr-TR" dirty="0">
                <a:latin typeface="Comic Sans MS" pitchFamily="66" charset="0"/>
              </a:rPr>
              <a:t>. Harf: Diyotun cinsini (genel </a:t>
            </a:r>
            <a:r>
              <a:rPr lang="tr-TR" dirty="0" smtClean="0">
                <a:latin typeface="Comic Sans MS" pitchFamily="66" charset="0"/>
              </a:rPr>
              <a:t>işlevini</a:t>
            </a:r>
            <a:r>
              <a:rPr lang="tr-TR" dirty="0">
                <a:latin typeface="Comic Sans MS" pitchFamily="66" charset="0"/>
              </a:rPr>
              <a:t>) belirtir.</a:t>
            </a:r>
          </a:p>
          <a:p>
            <a:pPr>
              <a:lnSpc>
                <a:spcPct val="170000"/>
              </a:lnSpc>
            </a:pPr>
            <a:r>
              <a:rPr lang="tr-TR" dirty="0">
                <a:latin typeface="Comic Sans MS" pitchFamily="66" charset="0"/>
              </a:rPr>
              <a:t>A: </a:t>
            </a:r>
            <a:r>
              <a:rPr lang="tr-TR" dirty="0" err="1">
                <a:latin typeface="Comic Sans MS" pitchFamily="66" charset="0"/>
              </a:rPr>
              <a:t>Dedektör</a:t>
            </a:r>
            <a:r>
              <a:rPr lang="tr-TR" dirty="0">
                <a:latin typeface="Comic Sans MS" pitchFamily="66" charset="0"/>
              </a:rPr>
              <a:t> diyotu, yüksek </a:t>
            </a:r>
            <a:r>
              <a:rPr lang="tr-TR" dirty="0" smtClean="0">
                <a:latin typeface="Comic Sans MS" pitchFamily="66" charset="0"/>
              </a:rPr>
              <a:t>hızlı </a:t>
            </a:r>
            <a:r>
              <a:rPr lang="tr-TR" dirty="0">
                <a:latin typeface="Comic Sans MS" pitchFamily="66" charset="0"/>
              </a:rPr>
              <a:t>diyot, mikser diyotu, </a:t>
            </a:r>
            <a:r>
              <a:rPr lang="tr-TR" dirty="0" smtClean="0">
                <a:latin typeface="Comic Sans MS" pitchFamily="66" charset="0"/>
              </a:rPr>
              <a:t>doğrultmaç </a:t>
            </a:r>
            <a:r>
              <a:rPr lang="tr-TR" dirty="0">
                <a:latin typeface="Comic Sans MS" pitchFamily="66" charset="0"/>
              </a:rPr>
              <a:t>diyotu.</a:t>
            </a:r>
          </a:p>
          <a:p>
            <a:pPr>
              <a:lnSpc>
                <a:spcPct val="170000"/>
              </a:lnSpc>
            </a:pPr>
            <a:r>
              <a:rPr lang="tr-TR" dirty="0">
                <a:latin typeface="Comic Sans MS" pitchFamily="66" charset="0"/>
              </a:rPr>
              <a:t>B: </a:t>
            </a:r>
            <a:r>
              <a:rPr lang="tr-TR" dirty="0" err="1">
                <a:latin typeface="Comic Sans MS" pitchFamily="66" charset="0"/>
              </a:rPr>
              <a:t>Kapasitif</a:t>
            </a:r>
            <a:r>
              <a:rPr lang="tr-TR" dirty="0">
                <a:latin typeface="Comic Sans MS" pitchFamily="66" charset="0"/>
              </a:rPr>
              <a:t> (</a:t>
            </a:r>
            <a:r>
              <a:rPr lang="tr-TR" dirty="0" err="1">
                <a:latin typeface="Comic Sans MS" pitchFamily="66" charset="0"/>
              </a:rPr>
              <a:t>varikap</a:t>
            </a:r>
            <a:r>
              <a:rPr lang="tr-TR" dirty="0">
                <a:latin typeface="Comic Sans MS" pitchFamily="66" charset="0"/>
              </a:rPr>
              <a:t>) diyot.</a:t>
            </a:r>
          </a:p>
          <a:p>
            <a:pPr>
              <a:lnSpc>
                <a:spcPct val="170000"/>
              </a:lnSpc>
            </a:pPr>
            <a:r>
              <a:rPr lang="tr-TR" dirty="0">
                <a:latin typeface="Comic Sans MS" pitchFamily="66" charset="0"/>
              </a:rPr>
              <a:t>P: Photo (foto) diyot.</a:t>
            </a:r>
          </a:p>
          <a:p>
            <a:pPr>
              <a:lnSpc>
                <a:spcPct val="170000"/>
              </a:lnSpc>
            </a:pPr>
            <a:r>
              <a:rPr lang="tr-TR" dirty="0">
                <a:latin typeface="Comic Sans MS" pitchFamily="66" charset="0"/>
              </a:rPr>
              <a:t>E: Tünel diyot.</a:t>
            </a:r>
          </a:p>
          <a:p>
            <a:pPr>
              <a:lnSpc>
                <a:spcPct val="170000"/>
              </a:lnSpc>
            </a:pPr>
            <a:r>
              <a:rPr lang="tr-TR" dirty="0">
                <a:latin typeface="Comic Sans MS" pitchFamily="66" charset="0"/>
              </a:rPr>
              <a:t>N: </a:t>
            </a:r>
            <a:r>
              <a:rPr lang="tr-TR" dirty="0" err="1">
                <a:latin typeface="Comic Sans MS" pitchFamily="66" charset="0"/>
              </a:rPr>
              <a:t>Optokuplör</a:t>
            </a:r>
            <a:r>
              <a:rPr lang="tr-TR" dirty="0">
                <a:latin typeface="Comic Sans MS" pitchFamily="66" charset="0"/>
              </a:rPr>
              <a:t>.</a:t>
            </a:r>
          </a:p>
          <a:p>
            <a:pPr>
              <a:lnSpc>
                <a:spcPct val="170000"/>
              </a:lnSpc>
            </a:pPr>
            <a:r>
              <a:rPr lang="tr-TR" dirty="0">
                <a:latin typeface="Comic Sans MS" pitchFamily="66" charset="0"/>
              </a:rPr>
              <a:t>P: </a:t>
            </a:r>
            <a:r>
              <a:rPr lang="tr-TR" dirty="0" smtClean="0">
                <a:latin typeface="Comic Sans MS" pitchFamily="66" charset="0"/>
              </a:rPr>
              <a:t>Işık </a:t>
            </a:r>
            <a:r>
              <a:rPr lang="tr-TR" dirty="0">
                <a:latin typeface="Comic Sans MS" pitchFamily="66" charset="0"/>
              </a:rPr>
              <a:t>belirleme (hissetme) </a:t>
            </a:r>
            <a:r>
              <a:rPr lang="tr-TR" dirty="0" smtClean="0">
                <a:latin typeface="Comic Sans MS" pitchFamily="66" charset="0"/>
              </a:rPr>
              <a:t>elemanı.</a:t>
            </a:r>
            <a:endParaRPr lang="tr-TR" dirty="0">
              <a:latin typeface="Comic Sans MS" pitchFamily="66" charset="0"/>
            </a:endParaRPr>
          </a:p>
          <a:p>
            <a:pPr>
              <a:lnSpc>
                <a:spcPct val="170000"/>
              </a:lnSpc>
            </a:pPr>
            <a:r>
              <a:rPr lang="tr-TR" dirty="0">
                <a:latin typeface="Comic Sans MS" pitchFamily="66" charset="0"/>
              </a:rPr>
              <a:t>Q: </a:t>
            </a:r>
            <a:r>
              <a:rPr lang="tr-TR" dirty="0" smtClean="0">
                <a:latin typeface="Comic Sans MS" pitchFamily="66" charset="0"/>
              </a:rPr>
              <a:t>Işık </a:t>
            </a:r>
            <a:r>
              <a:rPr lang="tr-TR" dirty="0">
                <a:latin typeface="Comic Sans MS" pitchFamily="66" charset="0"/>
              </a:rPr>
              <a:t>yayan diyot (</a:t>
            </a:r>
            <a:r>
              <a:rPr lang="tr-TR" dirty="0" err="1">
                <a:latin typeface="Comic Sans MS" pitchFamily="66" charset="0"/>
              </a:rPr>
              <a:t>led</a:t>
            </a:r>
            <a:r>
              <a:rPr lang="tr-TR" dirty="0">
                <a:latin typeface="Comic Sans MS" pitchFamily="66" charset="0"/>
              </a:rPr>
              <a:t>).</a:t>
            </a:r>
          </a:p>
          <a:p>
            <a:pPr>
              <a:lnSpc>
                <a:spcPct val="170000"/>
              </a:lnSpc>
            </a:pPr>
            <a:r>
              <a:rPr lang="tr-TR" dirty="0">
                <a:latin typeface="Comic Sans MS" pitchFamily="66" charset="0"/>
              </a:rPr>
              <a:t>X: Çarpan (</a:t>
            </a:r>
            <a:r>
              <a:rPr lang="tr-TR" dirty="0" err="1" smtClean="0">
                <a:latin typeface="Comic Sans MS" pitchFamily="66" charset="0"/>
              </a:rPr>
              <a:t>çoklayıcı</a:t>
            </a:r>
            <a:r>
              <a:rPr lang="tr-TR" dirty="0" smtClean="0">
                <a:latin typeface="Comic Sans MS" pitchFamily="66" charset="0"/>
              </a:rPr>
              <a:t>, </a:t>
            </a:r>
            <a:r>
              <a:rPr lang="tr-TR" dirty="0" err="1">
                <a:latin typeface="Comic Sans MS" pitchFamily="66" charset="0"/>
              </a:rPr>
              <a:t>multiplier</a:t>
            </a:r>
            <a:r>
              <a:rPr lang="tr-TR" dirty="0">
                <a:latin typeface="Comic Sans MS" pitchFamily="66" charset="0"/>
              </a:rPr>
              <a:t>) diyot.</a:t>
            </a:r>
          </a:p>
          <a:p>
            <a:pPr>
              <a:lnSpc>
                <a:spcPct val="170000"/>
              </a:lnSpc>
            </a:pPr>
            <a:r>
              <a:rPr lang="es-ES" dirty="0">
                <a:latin typeface="Comic Sans MS" pitchFamily="66" charset="0"/>
              </a:rPr>
              <a:t>Y: </a:t>
            </a:r>
            <a:r>
              <a:rPr lang="es-ES" dirty="0" smtClean="0">
                <a:latin typeface="Comic Sans MS" pitchFamily="66" charset="0"/>
              </a:rPr>
              <a:t>Do</a:t>
            </a:r>
            <a:r>
              <a:rPr lang="tr-TR" dirty="0" smtClean="0">
                <a:latin typeface="Comic Sans MS" pitchFamily="66" charset="0"/>
              </a:rPr>
              <a:t>ğ</a:t>
            </a:r>
            <a:r>
              <a:rPr lang="es-ES" dirty="0" smtClean="0">
                <a:latin typeface="Comic Sans MS" pitchFamily="66" charset="0"/>
              </a:rPr>
              <a:t>rultmaç </a:t>
            </a:r>
            <a:r>
              <a:rPr lang="es-ES" dirty="0">
                <a:latin typeface="Comic Sans MS" pitchFamily="66" charset="0"/>
              </a:rPr>
              <a:t>ya da benzeri diyot.</a:t>
            </a:r>
          </a:p>
          <a:p>
            <a:pPr>
              <a:lnSpc>
                <a:spcPct val="170000"/>
              </a:lnSpc>
            </a:pPr>
            <a:r>
              <a:rPr lang="tr-TR" dirty="0">
                <a:latin typeface="Comic Sans MS" pitchFamily="66" charset="0"/>
              </a:rPr>
              <a:t>Z: Gerilim </a:t>
            </a:r>
            <a:r>
              <a:rPr lang="tr-TR" dirty="0" smtClean="0">
                <a:latin typeface="Comic Sans MS" pitchFamily="66" charset="0"/>
              </a:rPr>
              <a:t>referansı </a:t>
            </a:r>
            <a:r>
              <a:rPr lang="tr-TR" dirty="0">
                <a:latin typeface="Comic Sans MS" pitchFamily="66" charset="0"/>
              </a:rPr>
              <a:t>ya da regülatör diyot.</a:t>
            </a:r>
          </a:p>
        </p:txBody>
      </p:sp>
    </p:spTree>
    <p:extLst>
      <p:ext uri="{BB962C8B-B14F-4D97-AF65-F5344CB8AC3E}">
        <p14:creationId xmlns:p14="http://schemas.microsoft.com/office/powerpoint/2010/main" xmlns="" val="386315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1800" dirty="0">
                <a:latin typeface="Comic Sans MS" pitchFamily="66" charset="0"/>
              </a:rPr>
              <a:t>Diyot üzerinde bir ve ikinci harften sonra gelen numaralar, </a:t>
            </a:r>
            <a:r>
              <a:rPr lang="tr-TR" sz="1800" dirty="0" smtClean="0">
                <a:latin typeface="Comic Sans MS" pitchFamily="66" charset="0"/>
              </a:rPr>
              <a:t>elemanın </a:t>
            </a:r>
            <a:r>
              <a:rPr lang="tr-TR" sz="1800" dirty="0">
                <a:latin typeface="Comic Sans MS" pitchFamily="66" charset="0"/>
              </a:rPr>
              <a:t>özel </a:t>
            </a:r>
            <a:r>
              <a:rPr lang="tr-TR" sz="1800" dirty="0" smtClean="0">
                <a:latin typeface="Comic Sans MS" pitchFamily="66" charset="0"/>
              </a:rPr>
              <a:t>kullanım alanlarını </a:t>
            </a:r>
            <a:r>
              <a:rPr lang="tr-TR" sz="1800" dirty="0">
                <a:latin typeface="Comic Sans MS" pitchFamily="66" charset="0"/>
              </a:rPr>
              <a:t>belirtir.</a:t>
            </a:r>
          </a:p>
          <a:p>
            <a:pPr algn="just">
              <a:lnSpc>
                <a:spcPct val="150000"/>
              </a:lnSpc>
            </a:pPr>
            <a:r>
              <a:rPr lang="tr-TR" sz="1800" dirty="0">
                <a:latin typeface="Comic Sans MS" pitchFamily="66" charset="0"/>
              </a:rPr>
              <a:t>1N, 1/4M, 25N, 4M, 1/2Z: Amerikan </a:t>
            </a:r>
            <a:r>
              <a:rPr lang="tr-TR" sz="1800" dirty="0" err="1" smtClean="0">
                <a:latin typeface="Comic Sans MS" pitchFamily="66" charset="0"/>
              </a:rPr>
              <a:t>standartında</a:t>
            </a:r>
            <a:r>
              <a:rPr lang="tr-TR" sz="1800" dirty="0" smtClean="0">
                <a:latin typeface="Comic Sans MS" pitchFamily="66" charset="0"/>
              </a:rPr>
              <a:t> kullanılan </a:t>
            </a:r>
            <a:r>
              <a:rPr lang="tr-TR" sz="1800" dirty="0">
                <a:latin typeface="Comic Sans MS" pitchFamily="66" charset="0"/>
              </a:rPr>
              <a:t>kodlama.</a:t>
            </a:r>
          </a:p>
          <a:p>
            <a:pPr algn="just">
              <a:lnSpc>
                <a:spcPct val="150000"/>
              </a:lnSpc>
            </a:pPr>
            <a:r>
              <a:rPr lang="tr-TR" sz="1800" dirty="0">
                <a:latin typeface="Comic Sans MS" pitchFamily="66" charset="0"/>
              </a:rPr>
              <a:t>1S: Japon </a:t>
            </a:r>
            <a:r>
              <a:rPr lang="tr-TR" sz="1800" dirty="0" err="1" smtClean="0">
                <a:latin typeface="Comic Sans MS" pitchFamily="66" charset="0"/>
              </a:rPr>
              <a:t>standartında</a:t>
            </a:r>
            <a:r>
              <a:rPr lang="tr-TR" sz="1800" dirty="0" smtClean="0">
                <a:latin typeface="Comic Sans MS" pitchFamily="66" charset="0"/>
              </a:rPr>
              <a:t> kullanılan </a:t>
            </a:r>
            <a:r>
              <a:rPr lang="tr-TR" sz="1800" dirty="0">
                <a:latin typeface="Comic Sans MS" pitchFamily="66" charset="0"/>
              </a:rPr>
              <a:t>kodlama.</a:t>
            </a:r>
          </a:p>
          <a:p>
            <a:pPr algn="just">
              <a:lnSpc>
                <a:spcPct val="150000"/>
              </a:lnSpc>
            </a:pPr>
            <a:r>
              <a:rPr lang="tr-TR" sz="1800" dirty="0">
                <a:latin typeface="Comic Sans MS" pitchFamily="66" charset="0"/>
              </a:rPr>
              <a:t>2T, 3T, 4T: ITT </a:t>
            </a:r>
            <a:r>
              <a:rPr lang="tr-TR" sz="1800" dirty="0" smtClean="0">
                <a:latin typeface="Comic Sans MS" pitchFamily="66" charset="0"/>
              </a:rPr>
              <a:t>firmasının kodlaması.</a:t>
            </a:r>
            <a:endParaRPr lang="tr-TR" sz="1800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Comic Sans MS" pitchFamily="66" charset="0"/>
              </a:rPr>
              <a:t>5A, 5D, 8D, 10B-C-D, A, AA, AAY, AB, AC, AD, AE,</a:t>
            </a:r>
          </a:p>
          <a:p>
            <a:pPr algn="just">
              <a:lnSpc>
                <a:spcPct val="150000"/>
              </a:lnSpc>
            </a:pPr>
            <a:r>
              <a:rPr lang="tr-TR" sz="1800" dirty="0">
                <a:latin typeface="Comic Sans MS" pitchFamily="66" charset="0"/>
              </a:rPr>
              <a:t>AZ, BA, BAX, BAY, BB... </a:t>
            </a:r>
            <a:r>
              <a:rPr lang="tr-TR" sz="1800" dirty="0" smtClean="0">
                <a:latin typeface="Comic Sans MS" pitchFamily="66" charset="0"/>
              </a:rPr>
              <a:t>çeşitli </a:t>
            </a:r>
            <a:r>
              <a:rPr lang="tr-TR" sz="1800" dirty="0">
                <a:latin typeface="Comic Sans MS" pitchFamily="66" charset="0"/>
              </a:rPr>
              <a:t>üretici firmalarca</a:t>
            </a:r>
          </a:p>
          <a:p>
            <a:pPr algn="just">
              <a:lnSpc>
                <a:spcPct val="150000"/>
              </a:lnSpc>
            </a:pPr>
            <a:r>
              <a:rPr lang="tr-TR" sz="1800" dirty="0" smtClean="0">
                <a:latin typeface="Comic Sans MS" pitchFamily="66" charset="0"/>
              </a:rPr>
              <a:t>kullanılan </a:t>
            </a:r>
            <a:r>
              <a:rPr lang="tr-TR" sz="1800" dirty="0">
                <a:latin typeface="Comic Sans MS" pitchFamily="66" charset="0"/>
              </a:rPr>
              <a:t>diyot </a:t>
            </a:r>
            <a:r>
              <a:rPr lang="tr-TR" sz="1800" dirty="0" smtClean="0">
                <a:latin typeface="Comic Sans MS" pitchFamily="66" charset="0"/>
              </a:rPr>
              <a:t>kodları.</a:t>
            </a:r>
            <a:endParaRPr lang="tr-TR" sz="1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126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6840760" cy="6018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49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Diyotlarda renk kodlaması</a:t>
            </a:r>
            <a:br>
              <a:rPr lang="tr-TR" sz="24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endParaRPr lang="tr-T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1800" dirty="0" smtClean="0">
                <a:latin typeface="Comic Sans MS" pitchFamily="66" charset="0"/>
              </a:rPr>
              <a:t>1N </a:t>
            </a:r>
            <a:r>
              <a:rPr lang="tr-TR" sz="1800" dirty="0">
                <a:latin typeface="Comic Sans MS" pitchFamily="66" charset="0"/>
              </a:rPr>
              <a:t>serisi </a:t>
            </a:r>
            <a:r>
              <a:rPr lang="tr-TR" sz="1800" dirty="0" smtClean="0">
                <a:latin typeface="Comic Sans MS" pitchFamily="66" charset="0"/>
              </a:rPr>
              <a:t>diyotların bazı </a:t>
            </a:r>
            <a:r>
              <a:rPr lang="tr-TR" sz="1800" dirty="0">
                <a:latin typeface="Comic Sans MS" pitchFamily="66" charset="0"/>
              </a:rPr>
              <a:t>modellerinde </a:t>
            </a:r>
            <a:r>
              <a:rPr lang="tr-TR" sz="1800" dirty="0" smtClean="0">
                <a:latin typeface="Comic Sans MS" pitchFamily="66" charset="0"/>
              </a:rPr>
              <a:t>elemanın adı </a:t>
            </a:r>
            <a:r>
              <a:rPr lang="tr-TR" sz="1800" dirty="0">
                <a:latin typeface="Comic Sans MS" pitchFamily="66" charset="0"/>
              </a:rPr>
              <a:t>renk </a:t>
            </a:r>
            <a:r>
              <a:rPr lang="tr-TR" sz="1800" dirty="0" err="1" smtClean="0">
                <a:latin typeface="Comic Sans MS" pitchFamily="66" charset="0"/>
              </a:rPr>
              <a:t>bandlarıyla</a:t>
            </a:r>
            <a:r>
              <a:rPr lang="tr-TR" sz="1800" dirty="0" smtClean="0">
                <a:latin typeface="Comic Sans MS" pitchFamily="66" charset="0"/>
              </a:rPr>
              <a:t> </a:t>
            </a:r>
            <a:r>
              <a:rPr lang="tr-TR" sz="1800" dirty="0">
                <a:latin typeface="Comic Sans MS" pitchFamily="66" charset="0"/>
              </a:rPr>
              <a:t>gösterilmektedir.</a:t>
            </a:r>
          </a:p>
          <a:p>
            <a:pPr>
              <a:lnSpc>
                <a:spcPct val="150000"/>
              </a:lnSpc>
            </a:pPr>
            <a:r>
              <a:rPr lang="tr-TR" sz="18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Renklerin </a:t>
            </a:r>
            <a:r>
              <a:rPr lang="tr-TR" sz="1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sayısal karşılıkları şöyledir</a:t>
            </a:r>
            <a:r>
              <a:rPr lang="tr-TR" sz="18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tr-TR" sz="1800" dirty="0">
                <a:latin typeface="Comic Sans MS" pitchFamily="66" charset="0"/>
              </a:rPr>
              <a:t>Siyah: 0 Kahverengi: 1 </a:t>
            </a:r>
            <a:r>
              <a:rPr lang="tr-TR" sz="1800" dirty="0" smtClean="0">
                <a:latin typeface="Comic Sans MS" pitchFamily="66" charset="0"/>
              </a:rPr>
              <a:t>Kırmızı: </a:t>
            </a:r>
            <a:r>
              <a:rPr lang="tr-TR" sz="1800" dirty="0">
                <a:latin typeface="Comic Sans MS" pitchFamily="66" charset="0"/>
              </a:rPr>
              <a:t>2 Turuncu: 3 </a:t>
            </a:r>
            <a:r>
              <a:rPr lang="tr-TR" sz="1800" dirty="0" smtClean="0">
                <a:latin typeface="Comic Sans MS" pitchFamily="66" charset="0"/>
              </a:rPr>
              <a:t>Sarı: </a:t>
            </a:r>
            <a:r>
              <a:rPr lang="tr-TR" sz="1800" dirty="0">
                <a:latin typeface="Comic Sans MS" pitchFamily="66" charset="0"/>
              </a:rPr>
              <a:t>4</a:t>
            </a:r>
          </a:p>
          <a:p>
            <a:pPr>
              <a:lnSpc>
                <a:spcPct val="150000"/>
              </a:lnSpc>
            </a:pPr>
            <a:r>
              <a:rPr lang="tr-TR" sz="1800" dirty="0" smtClean="0">
                <a:latin typeface="Comic Sans MS" pitchFamily="66" charset="0"/>
              </a:rPr>
              <a:t>Yeşil</a:t>
            </a:r>
            <a:r>
              <a:rPr lang="tr-TR" sz="1800" dirty="0">
                <a:latin typeface="Comic Sans MS" pitchFamily="66" charset="0"/>
              </a:rPr>
              <a:t>: 5 Mavi: 6 Mor: 7 Gri: 8 Beyaz: 9</a:t>
            </a:r>
          </a:p>
          <a:p>
            <a:pPr>
              <a:lnSpc>
                <a:spcPct val="150000"/>
              </a:lnSpc>
            </a:pPr>
            <a:endParaRPr lang="tr-TR" sz="1800" b="1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1800" b="1" dirty="0" smtClean="0">
                <a:latin typeface="Comic Sans MS" pitchFamily="66" charset="0"/>
              </a:rPr>
              <a:t>Örnek</a:t>
            </a:r>
            <a:r>
              <a:rPr lang="tr-TR" sz="1800" b="1" dirty="0">
                <a:latin typeface="Comic Sans MS" pitchFamily="66" charset="0"/>
              </a:rPr>
              <a:t>:</a:t>
            </a:r>
            <a:r>
              <a:rPr lang="tr-TR" sz="1800" dirty="0">
                <a:latin typeface="Comic Sans MS" pitchFamily="66" charset="0"/>
              </a:rPr>
              <a:t> Gövdesi üzerinde </a:t>
            </a:r>
            <a:r>
              <a:rPr lang="tr-TR" sz="1800" dirty="0" smtClean="0">
                <a:latin typeface="Comic Sans MS" pitchFamily="66" charset="0"/>
              </a:rPr>
              <a:t>sarı, </a:t>
            </a:r>
            <a:r>
              <a:rPr lang="tr-TR" sz="1800" dirty="0">
                <a:latin typeface="Comic Sans MS" pitchFamily="66" charset="0"/>
              </a:rPr>
              <a:t>kahverengi, </a:t>
            </a:r>
            <a:r>
              <a:rPr lang="tr-TR" sz="1800" dirty="0" smtClean="0">
                <a:latin typeface="Comic Sans MS" pitchFamily="66" charset="0"/>
              </a:rPr>
              <a:t>sarı, </a:t>
            </a:r>
            <a:r>
              <a:rPr lang="tr-TR" sz="1800" dirty="0">
                <a:latin typeface="Comic Sans MS" pitchFamily="66" charset="0"/>
              </a:rPr>
              <a:t>gri renkleri bulunan diyotun </a:t>
            </a:r>
            <a:r>
              <a:rPr lang="tr-TR" sz="1800" dirty="0" smtClean="0">
                <a:latin typeface="Comic Sans MS" pitchFamily="66" charset="0"/>
              </a:rPr>
              <a:t>modelini belirleyiniz</a:t>
            </a:r>
            <a:r>
              <a:rPr lang="tr-TR" sz="1800" dirty="0">
                <a:latin typeface="Comic Sans MS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tr-TR" sz="18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Çözüm:</a:t>
            </a:r>
            <a:r>
              <a:rPr lang="tr-TR" sz="1800" dirty="0">
                <a:latin typeface="Comic Sans MS" pitchFamily="66" charset="0"/>
              </a:rPr>
              <a:t> </a:t>
            </a:r>
            <a:r>
              <a:rPr lang="tr-TR" sz="1800" dirty="0" smtClean="0">
                <a:latin typeface="Comic Sans MS" pitchFamily="66" charset="0"/>
              </a:rPr>
              <a:t>Sarı: </a:t>
            </a:r>
            <a:r>
              <a:rPr lang="tr-TR" sz="1800" dirty="0">
                <a:latin typeface="Comic Sans MS" pitchFamily="66" charset="0"/>
              </a:rPr>
              <a:t>4. Kahverengi: 1. </a:t>
            </a:r>
            <a:r>
              <a:rPr lang="tr-TR" sz="1800" dirty="0" smtClean="0">
                <a:latin typeface="Comic Sans MS" pitchFamily="66" charset="0"/>
              </a:rPr>
              <a:t>Sarı: </a:t>
            </a:r>
            <a:r>
              <a:rPr lang="tr-TR" sz="1800" dirty="0">
                <a:latin typeface="Comic Sans MS" pitchFamily="66" charset="0"/>
              </a:rPr>
              <a:t>4. Gri: 8 = 1N4148</a:t>
            </a:r>
          </a:p>
        </p:txBody>
      </p:sp>
    </p:spTree>
    <p:extLst>
      <p:ext uri="{BB962C8B-B14F-4D97-AF65-F5344CB8AC3E}">
        <p14:creationId xmlns:p14="http://schemas.microsoft.com/office/powerpoint/2010/main" xmlns="" val="173971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LAMBA 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DİYOTLAR</a:t>
            </a:r>
            <a:b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tr-T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4042792" cy="4873752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tr-TR" sz="1800" dirty="0" smtClean="0">
                <a:latin typeface="Comic Sans MS" pitchFamily="66" charset="0"/>
              </a:rPr>
              <a:t>Lamba </a:t>
            </a:r>
            <a:r>
              <a:rPr lang="tr-TR" sz="1800" dirty="0">
                <a:latin typeface="Comic Sans MS" pitchFamily="66" charset="0"/>
              </a:rPr>
              <a:t>diyotlar en yaygın biçimde redresör ve detektör olarak kullanılmıştır</a:t>
            </a:r>
            <a:r>
              <a:rPr lang="tr-TR" sz="1800" dirty="0" smtClean="0">
                <a:latin typeface="Comic Sans MS" pitchFamily="66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1800" dirty="0" smtClean="0">
                <a:latin typeface="Comic Sans MS" pitchFamily="66" charset="0"/>
              </a:rPr>
              <a:t> Sıcak </a:t>
            </a:r>
            <a:r>
              <a:rPr lang="tr-TR" sz="1800" dirty="0" err="1" smtClean="0">
                <a:latin typeface="Comic Sans MS" pitchFamily="66" charset="0"/>
              </a:rPr>
              <a:t>katotlu</a:t>
            </a:r>
            <a:r>
              <a:rPr lang="tr-TR" sz="1800" dirty="0" smtClean="0">
                <a:latin typeface="Comic Sans MS" pitchFamily="66" charset="0"/>
              </a:rPr>
              <a:t> </a:t>
            </a:r>
            <a:r>
              <a:rPr lang="tr-TR" sz="1800" dirty="0">
                <a:latin typeface="Comic Sans MS" pitchFamily="66" charset="0"/>
              </a:rPr>
              <a:t>lamba, </a:t>
            </a:r>
            <a:r>
              <a:rPr lang="tr-TR" sz="1800" dirty="0" err="1">
                <a:latin typeface="Comic Sans MS" pitchFamily="66" charset="0"/>
              </a:rPr>
              <a:t>civa</a:t>
            </a:r>
            <a:r>
              <a:rPr lang="tr-TR" sz="1800" dirty="0">
                <a:latin typeface="Comic Sans MS" pitchFamily="66" charset="0"/>
              </a:rPr>
              <a:t> buharlı ve </a:t>
            </a:r>
            <a:r>
              <a:rPr lang="tr-TR" sz="1800" dirty="0" err="1">
                <a:latin typeface="Comic Sans MS" pitchFamily="66" charset="0"/>
              </a:rPr>
              <a:t>tungar</a:t>
            </a:r>
            <a:r>
              <a:rPr lang="tr-TR" sz="1800" dirty="0">
                <a:latin typeface="Comic Sans MS" pitchFamily="66" charset="0"/>
              </a:rPr>
              <a:t> lambalar bu gruptandır. </a:t>
            </a:r>
            <a:r>
              <a:rPr lang="tr-TR" sz="1800" dirty="0" err="1" smtClean="0">
                <a:latin typeface="Comic Sans MS" pitchFamily="66" charset="0"/>
              </a:rPr>
              <a:t>Şekil'de</a:t>
            </a:r>
            <a:r>
              <a:rPr lang="tr-TR" sz="1800" dirty="0" smtClean="0">
                <a:latin typeface="Comic Sans MS" pitchFamily="66" charset="0"/>
              </a:rPr>
              <a:t> sıcak </a:t>
            </a:r>
            <a:r>
              <a:rPr lang="tr-TR" sz="1800" dirty="0" err="1" smtClean="0">
                <a:latin typeface="Comic Sans MS" pitchFamily="66" charset="0"/>
              </a:rPr>
              <a:t>katotlu</a:t>
            </a:r>
            <a:r>
              <a:rPr lang="tr-TR" sz="1800" dirty="0" smtClean="0">
                <a:latin typeface="Comic Sans MS" pitchFamily="66" charset="0"/>
              </a:rPr>
              <a:t> </a:t>
            </a:r>
            <a:r>
              <a:rPr lang="tr-TR" sz="1800" dirty="0">
                <a:latin typeface="Comic Sans MS" pitchFamily="66" charset="0"/>
              </a:rPr>
              <a:t>lamba </a:t>
            </a:r>
            <a:r>
              <a:rPr lang="tr-TR" sz="1800" dirty="0" err="1">
                <a:latin typeface="Comic Sans MS" pitchFamily="66" charset="0"/>
              </a:rPr>
              <a:t>diyodun</a:t>
            </a:r>
            <a:r>
              <a:rPr lang="tr-TR" sz="1800" dirty="0">
                <a:latin typeface="Comic Sans MS" pitchFamily="66" charset="0"/>
              </a:rPr>
              <a:t> iç görünüşü ve çalışma şekli verilmiştir. </a:t>
            </a:r>
            <a:endParaRPr lang="tr-TR" sz="1800" dirty="0" smtClean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tr-TR" sz="1800" dirty="0" smtClean="0">
                <a:latin typeface="Comic Sans MS" pitchFamily="66" charset="0"/>
              </a:rPr>
              <a:t>Şekilde </a:t>
            </a:r>
            <a:r>
              <a:rPr lang="tr-TR" sz="1800" dirty="0">
                <a:latin typeface="Comic Sans MS" pitchFamily="66" charset="0"/>
              </a:rPr>
              <a:t>görüldüğü </a:t>
            </a:r>
            <a:r>
              <a:rPr lang="tr-TR" sz="1800" dirty="0" smtClean="0">
                <a:latin typeface="Comic Sans MS" pitchFamily="66" charset="0"/>
              </a:rPr>
              <a:t>gibi ısınan </a:t>
            </a:r>
            <a:r>
              <a:rPr lang="tr-TR" sz="1800" dirty="0" err="1">
                <a:latin typeface="Comic Sans MS" pitchFamily="66" charset="0"/>
              </a:rPr>
              <a:t>katotdan</a:t>
            </a:r>
            <a:r>
              <a:rPr lang="tr-TR" sz="1800" dirty="0">
                <a:latin typeface="Comic Sans MS" pitchFamily="66" charset="0"/>
              </a:rPr>
              <a:t> fırlayan elektronlar atom tarafından çekilmekte ve devreden tek </a:t>
            </a:r>
            <a:r>
              <a:rPr lang="tr-TR" sz="1800" dirty="0" smtClean="0">
                <a:latin typeface="Comic Sans MS" pitchFamily="66" charset="0"/>
              </a:rPr>
              <a:t>yönlü bir </a:t>
            </a:r>
            <a:r>
              <a:rPr lang="tr-TR" sz="1800" dirty="0">
                <a:latin typeface="Comic Sans MS" pitchFamily="66" charset="0"/>
              </a:rPr>
              <a:t>akım akışı sağlanmaktadır. Eskiden kalanların dışında bu tür diyotlar </a:t>
            </a:r>
            <a:r>
              <a:rPr lang="tr-TR" sz="1800" dirty="0" smtClean="0">
                <a:latin typeface="Comic Sans MS" pitchFamily="66" charset="0"/>
              </a:rPr>
              <a:t>artık kullanılmamaktadır</a:t>
            </a:r>
            <a:r>
              <a:rPr lang="tr-TR" sz="1800" dirty="0">
                <a:latin typeface="Comic Sans MS" pitchFamily="66" charset="0"/>
              </a:rPr>
              <a:t>.</a:t>
            </a:r>
          </a:p>
        </p:txBody>
      </p:sp>
      <p:sp>
        <p:nvSpPr>
          <p:cNvPr id="4" name="AutoShape 2" descr="lamba diyot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4" descr="lamba diyot ile ilgili görsel sonuc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6" descr="lamba diyot ile ilgili görsel sonuc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52736"/>
            <a:ext cx="2757068" cy="1976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30698"/>
            <a:ext cx="4392488" cy="3350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7911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METAL DİYOTLAR</a:t>
            </a:r>
            <a:b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tr-T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60375" y="1340768"/>
            <a:ext cx="4114800" cy="4873752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tr-TR" sz="2000" dirty="0" smtClean="0">
                <a:latin typeface="Comic Sans MS" pitchFamily="66" charset="0"/>
              </a:rPr>
              <a:t>Bakır </a:t>
            </a:r>
            <a:r>
              <a:rPr lang="tr-TR" sz="2000" dirty="0">
                <a:latin typeface="Comic Sans MS" pitchFamily="66" charset="0"/>
              </a:rPr>
              <a:t>oksit (</a:t>
            </a:r>
            <a:r>
              <a:rPr lang="tr-TR" sz="2000" dirty="0" err="1">
                <a:latin typeface="Comic Sans MS" pitchFamily="66" charset="0"/>
              </a:rPr>
              <a:t>CuO</a:t>
            </a:r>
            <a:r>
              <a:rPr lang="tr-TR" sz="2000" dirty="0">
                <a:latin typeface="Comic Sans MS" pitchFamily="66" charset="0"/>
              </a:rPr>
              <a:t>) ve selenyumlu diyotlar bu </a:t>
            </a:r>
            <a:r>
              <a:rPr lang="tr-TR" sz="2000" dirty="0" smtClean="0">
                <a:latin typeface="Comic Sans MS" pitchFamily="66" charset="0"/>
              </a:rPr>
              <a:t>gruba girmektedirler</a:t>
            </a:r>
            <a:r>
              <a:rPr lang="tr-TR" sz="2000" dirty="0">
                <a:latin typeface="Comic Sans MS" pitchFamily="66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2000" dirty="0">
                <a:latin typeface="Comic Sans MS" pitchFamily="66" charset="0"/>
              </a:rPr>
              <a:t>Bakır oksitli diyotlar ölçü aletleri ve </a:t>
            </a:r>
            <a:r>
              <a:rPr lang="tr-TR" sz="2000" dirty="0" err="1">
                <a:latin typeface="Comic Sans MS" pitchFamily="66" charset="0"/>
              </a:rPr>
              <a:t>telekominikasyon</a:t>
            </a:r>
            <a:r>
              <a:rPr lang="tr-TR" sz="2000" dirty="0">
                <a:latin typeface="Comic Sans MS" pitchFamily="66" charset="0"/>
              </a:rPr>
              <a:t> devreleri gibi küçük gerilim </a:t>
            </a:r>
            <a:r>
              <a:rPr lang="tr-TR" sz="2000" dirty="0" smtClean="0">
                <a:latin typeface="Comic Sans MS" pitchFamily="66" charset="0"/>
              </a:rPr>
              <a:t>ve küçük </a:t>
            </a:r>
            <a:r>
              <a:rPr lang="tr-TR" sz="2000" dirty="0">
                <a:latin typeface="Comic Sans MS" pitchFamily="66" charset="0"/>
              </a:rPr>
              <a:t>güçle çalışan devrelerde, selenyum diyotlar ise birkaç </a:t>
            </a:r>
            <a:r>
              <a:rPr lang="tr-TR" sz="2000" dirty="0" err="1">
                <a:latin typeface="Comic Sans MS" pitchFamily="66" charset="0"/>
              </a:rPr>
              <a:t>kilowatt</a:t>
            </a:r>
            <a:r>
              <a:rPr lang="tr-TR" sz="2000" dirty="0">
                <a:latin typeface="Comic Sans MS" pitchFamily="66" charset="0"/>
              </a:rPr>
              <a:t> 'a kadar </a:t>
            </a:r>
            <a:r>
              <a:rPr lang="tr-TR" sz="2000" dirty="0" smtClean="0">
                <a:latin typeface="Comic Sans MS" pitchFamily="66" charset="0"/>
              </a:rPr>
              <a:t>çıkan güçlü </a:t>
            </a:r>
            <a:r>
              <a:rPr lang="tr-TR" sz="2000" dirty="0">
                <a:latin typeface="Comic Sans MS" pitchFamily="66" charset="0"/>
              </a:rPr>
              <a:t>devrelerde kullanılır. </a:t>
            </a:r>
            <a:r>
              <a:rPr lang="tr-TR" sz="2000" dirty="0" err="1" smtClean="0">
                <a:latin typeface="Comic Sans MS" pitchFamily="66" charset="0"/>
              </a:rPr>
              <a:t>Şekil'de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>
                <a:latin typeface="Comic Sans MS" pitchFamily="66" charset="0"/>
              </a:rPr>
              <a:t>metal diyotların kesiti gösterilmiştir.</a:t>
            </a:r>
          </a:p>
        </p:txBody>
      </p:sp>
      <p:sp>
        <p:nvSpPr>
          <p:cNvPr id="4" name="AutoShape 2" descr="metal diyot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295539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3529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YARI İLETKEN DİYOTLAR</a:t>
            </a:r>
            <a:b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tr-T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42792" cy="487375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1800" dirty="0" smtClean="0">
                <a:latin typeface="Comic Sans MS" pitchFamily="66" charset="0"/>
              </a:rPr>
              <a:t>Yarı </a:t>
            </a:r>
            <a:r>
              <a:rPr lang="tr-TR" sz="1800" dirty="0">
                <a:latin typeface="Comic Sans MS" pitchFamily="66" charset="0"/>
              </a:rPr>
              <a:t>iletken diyotları, P ve N tipi germanyum veya Silikon yarı iletken </a:t>
            </a:r>
            <a:r>
              <a:rPr lang="tr-TR" sz="1800" dirty="0" smtClean="0">
                <a:latin typeface="Comic Sans MS" pitchFamily="66" charset="0"/>
              </a:rPr>
              <a:t>kristallerinin bazı </a:t>
            </a:r>
            <a:r>
              <a:rPr lang="tr-TR" sz="1800" dirty="0">
                <a:latin typeface="Comic Sans MS" pitchFamily="66" charset="0"/>
              </a:rPr>
              <a:t>işlemler uygulanarak bir araya getirilmesiyle elde edilen diyotlardır. </a:t>
            </a:r>
            <a:r>
              <a:rPr lang="tr-TR" sz="1800" dirty="0" smtClean="0">
                <a:latin typeface="Comic Sans MS" pitchFamily="66" charset="0"/>
              </a:rPr>
              <a:t>Hem elektrikte hem de </a:t>
            </a:r>
            <a:r>
              <a:rPr lang="tr-TR" sz="1800" dirty="0">
                <a:latin typeface="Comic Sans MS" pitchFamily="66" charset="0"/>
              </a:rPr>
              <a:t>elektronikte kullanılmaktadır. </a:t>
            </a:r>
            <a:r>
              <a:rPr lang="tr-TR" sz="1800" dirty="0" smtClean="0">
                <a:latin typeface="Comic Sans MS" pitchFamily="66" charset="0"/>
              </a:rPr>
              <a:t>Şekilde </a:t>
            </a:r>
            <a:r>
              <a:rPr lang="tr-TR" sz="1800" dirty="0">
                <a:latin typeface="Comic Sans MS" pitchFamily="66" charset="0"/>
              </a:rPr>
              <a:t>tipik bir örnek </a:t>
            </a:r>
            <a:r>
              <a:rPr lang="tr-TR" sz="1800" dirty="0" smtClean="0">
                <a:latin typeface="Comic Sans MS" pitchFamily="66" charset="0"/>
              </a:rPr>
              <a:t>olarak </a:t>
            </a:r>
            <a:r>
              <a:rPr lang="sv-SE" sz="1800" dirty="0" smtClean="0">
                <a:latin typeface="Comic Sans MS" pitchFamily="66" charset="0"/>
              </a:rPr>
              <a:t>kuvvetli </a:t>
            </a:r>
            <a:r>
              <a:rPr lang="sv-SE" sz="1800" dirty="0">
                <a:latin typeface="Comic Sans MS" pitchFamily="66" charset="0"/>
              </a:rPr>
              <a:t>akımda kullanılan bir silikon diyot verilmiştir.</a:t>
            </a:r>
            <a:endParaRPr lang="tr-TR" sz="1800" dirty="0">
              <a:latin typeface="Comic Sans MS" pitchFamily="66" charset="0"/>
            </a:endParaRPr>
          </a:p>
        </p:txBody>
      </p:sp>
      <p:sp>
        <p:nvSpPr>
          <p:cNvPr id="4" name="AutoShape 2" descr="yarıiletken diyot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8840"/>
            <a:ext cx="4371445" cy="344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4484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</a:rPr>
              <a:t>İletkenler, Yalıtkanlar,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Yarıiletkenler</a:t>
            </a:r>
            <a:b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9" descr="fg01_0030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3857852" cy="351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539552" y="1772816"/>
            <a:ext cx="38884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tr-TR" altLang="en-US" dirty="0" err="1">
                <a:latin typeface="Comic Sans MS" pitchFamily="66" charset="0"/>
              </a:rPr>
              <a:t>Çekirde</a:t>
            </a:r>
            <a:r>
              <a:rPr lang="en-US" altLang="en-US" dirty="0">
                <a:latin typeface="Comic Sans MS" pitchFamily="66" charset="0"/>
              </a:rPr>
              <a:t>ğ</a:t>
            </a:r>
            <a:r>
              <a:rPr lang="tr-TR" altLang="en-US" dirty="0">
                <a:latin typeface="Comic Sans MS" pitchFamily="66" charset="0"/>
              </a:rPr>
              <a:t>i çevreleyen elektronların </a:t>
            </a:r>
            <a:r>
              <a:rPr lang="en-US" altLang="en-US" dirty="0">
                <a:latin typeface="Comic Sans MS" pitchFamily="66" charset="0"/>
              </a:rPr>
              <a:t>y</a:t>
            </a:r>
            <a:r>
              <a:rPr lang="tr-TR" altLang="en-US" dirty="0" err="1">
                <a:latin typeface="Comic Sans MS" pitchFamily="66" charset="0"/>
              </a:rPr>
              <a:t>örünge</a:t>
            </a:r>
            <a:r>
              <a:rPr lang="tr-TR" altLang="en-US" dirty="0">
                <a:latin typeface="Comic Sans MS" pitchFamily="66" charset="0"/>
              </a:rPr>
              <a:t> konumları “Kabuk </a:t>
            </a:r>
            <a:r>
              <a:rPr lang="en-US" altLang="en-US" dirty="0">
                <a:latin typeface="Comic Sans MS" pitchFamily="66" charset="0"/>
              </a:rPr>
              <a:t>“</a:t>
            </a:r>
            <a:r>
              <a:rPr lang="tr-TR" altLang="en-US" dirty="0">
                <a:latin typeface="Comic Sans MS" pitchFamily="66" charset="0"/>
              </a:rPr>
              <a:t> olarak adlandırılır.</a:t>
            </a:r>
            <a:endParaRPr lang="en-US" altLang="en-US" dirty="0">
              <a:latin typeface="Comic Sans MS" pitchFamily="66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tr-TR" altLang="en-US" dirty="0">
                <a:latin typeface="Comic Sans MS" pitchFamily="66" charset="0"/>
              </a:rPr>
              <a:t>Her bir k</a:t>
            </a:r>
            <a:r>
              <a:rPr lang="en-US" altLang="en-US" dirty="0">
                <a:latin typeface="Comic Sans MS" pitchFamily="66" charset="0"/>
              </a:rPr>
              <a:t>a</a:t>
            </a:r>
            <a:r>
              <a:rPr lang="tr-TR" altLang="en-US" dirty="0" err="1">
                <a:latin typeface="Comic Sans MS" pitchFamily="66" charset="0"/>
              </a:rPr>
              <a:t>buk</a:t>
            </a:r>
            <a:r>
              <a:rPr lang="tr-TR" altLang="en-US" dirty="0">
                <a:latin typeface="Comic Sans MS" pitchFamily="66" charset="0"/>
              </a:rPr>
              <a:t> </a:t>
            </a:r>
            <a:r>
              <a:rPr lang="en-US" altLang="en-US" dirty="0">
                <a:latin typeface="Comic Sans MS" pitchFamily="66" charset="0"/>
              </a:rPr>
              <a:t>2n</a:t>
            </a:r>
            <a:r>
              <a:rPr lang="en-US" altLang="en-US" baseline="30000" dirty="0">
                <a:latin typeface="Comic Sans MS" pitchFamily="66" charset="0"/>
              </a:rPr>
              <a:t>2</a:t>
            </a:r>
            <a:r>
              <a:rPr lang="tr-TR" altLang="en-US" dirty="0">
                <a:latin typeface="Comic Sans MS" pitchFamily="66" charset="0"/>
              </a:rPr>
              <a:t> formülü ile </a:t>
            </a:r>
            <a:r>
              <a:rPr lang="tr-TR" altLang="en-US" dirty="0" err="1">
                <a:latin typeface="Comic Sans MS" pitchFamily="66" charset="0"/>
              </a:rPr>
              <a:t>belirl</a:t>
            </a:r>
            <a:r>
              <a:rPr lang="en-US" altLang="en-US" dirty="0">
                <a:latin typeface="Comic Sans MS" pitchFamily="66" charset="0"/>
              </a:rPr>
              <a:t>e</a:t>
            </a:r>
            <a:r>
              <a:rPr lang="tr-TR" altLang="en-US" dirty="0">
                <a:latin typeface="Comic Sans MS" pitchFamily="66" charset="0"/>
              </a:rPr>
              <a:t>nen elektron sayısına </a:t>
            </a:r>
            <a:r>
              <a:rPr lang="tr-TR" altLang="en-US" dirty="0" err="1">
                <a:latin typeface="Comic Sans MS" pitchFamily="66" charset="0"/>
              </a:rPr>
              <a:t>sahipt</a:t>
            </a:r>
            <a:r>
              <a:rPr lang="en-US" altLang="en-US" dirty="0">
                <a:latin typeface="Comic Sans MS" pitchFamily="66" charset="0"/>
              </a:rPr>
              <a:t>i</a:t>
            </a:r>
            <a:r>
              <a:rPr lang="tr-TR" altLang="en-US" dirty="0">
                <a:latin typeface="Comic Sans MS" pitchFamily="66" charset="0"/>
              </a:rPr>
              <a:t>r.</a:t>
            </a:r>
            <a:endParaRPr lang="en-US" altLang="en-US" dirty="0">
              <a:latin typeface="Comic Sans MS" pitchFamily="66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tr-TR" altLang="en-US" dirty="0">
                <a:latin typeface="Comic Sans MS" pitchFamily="66" charset="0"/>
              </a:rPr>
              <a:t>En dıştaki kabuk “</a:t>
            </a:r>
            <a:r>
              <a:rPr lang="tr-TR" altLang="en-US" dirty="0" err="1">
                <a:latin typeface="Comic Sans MS" pitchFamily="66" charset="0"/>
              </a:rPr>
              <a:t>valans</a:t>
            </a:r>
            <a:r>
              <a:rPr lang="tr-TR" altLang="en-US" dirty="0">
                <a:latin typeface="Comic Sans MS" pitchFamily="66" charset="0"/>
              </a:rPr>
              <a:t> kabuğu” olarak adlandırılır.</a:t>
            </a:r>
            <a:endParaRPr lang="en-US" alt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93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/>
          <a:lstStyle/>
          <a:p>
            <a:pPr algn="ctr"/>
            <a:r>
              <a:rPr lang="tr-TR" altLang="en-US" dirty="0" err="1">
                <a:solidFill>
                  <a:schemeClr val="accent1">
                    <a:lumMod val="75000"/>
                  </a:schemeClr>
                </a:solidFill>
                <a:latin typeface="Tahoma" charset="0"/>
              </a:rPr>
              <a:t>Valans</a:t>
            </a:r>
            <a:r>
              <a:rPr lang="tr-TR" altLang="en-US" dirty="0">
                <a:solidFill>
                  <a:schemeClr val="accent1">
                    <a:lumMod val="75000"/>
                  </a:schemeClr>
                </a:solidFill>
                <a:latin typeface="Tahoma" charset="0"/>
              </a:rPr>
              <a:t> kabuğu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Tahoma" charset="0"/>
              </a:rPr>
              <a:t>,</a:t>
            </a:r>
            <a:r>
              <a:rPr lang="tr-TR" altLang="en-US" dirty="0">
                <a:solidFill>
                  <a:schemeClr val="accent1">
                    <a:lumMod val="75000"/>
                  </a:schemeClr>
                </a:solidFill>
                <a:latin typeface="Tahoma" charset="0"/>
              </a:rPr>
              <a:t> malzemenin iletkenlik özelliğini bel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Tahoma" charset="0"/>
              </a:rPr>
              <a:t>i</a:t>
            </a:r>
            <a:r>
              <a:rPr lang="tr-TR" altLang="en-US" dirty="0" err="1" smtClean="0">
                <a:solidFill>
                  <a:schemeClr val="accent1">
                    <a:lumMod val="75000"/>
                  </a:schemeClr>
                </a:solidFill>
                <a:latin typeface="Tahoma" charset="0"/>
              </a:rPr>
              <a:t>rler</a:t>
            </a:r>
            <a:r>
              <a:rPr lang="tr-TR" altLang="en-US" dirty="0" smtClean="0">
                <a:solidFill>
                  <a:schemeClr val="accent1">
                    <a:lumMod val="75000"/>
                  </a:schemeClr>
                </a:solidFill>
                <a:latin typeface="Tahoma" charset="0"/>
              </a:rPr>
              <a:t>.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09600" y="1501676"/>
            <a:ext cx="3581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tr-TR" altLang="en-US" sz="1600" dirty="0">
                <a:latin typeface="Comic Sans MS" pitchFamily="66" charset="0"/>
              </a:rPr>
              <a:t>Bakır atomu </a:t>
            </a:r>
            <a:r>
              <a:rPr lang="tr-TR" altLang="en-US" sz="1600" dirty="0" err="1">
                <a:latin typeface="Comic Sans MS" pitchFamily="66" charset="0"/>
              </a:rPr>
              <a:t>valans</a:t>
            </a:r>
            <a:r>
              <a:rPr lang="tr-TR" altLang="en-US" sz="1600" dirty="0">
                <a:latin typeface="Comic Sans MS" pitchFamily="66" charset="0"/>
              </a:rPr>
              <a:t> </a:t>
            </a:r>
            <a:r>
              <a:rPr lang="tr-TR" altLang="en-US" sz="1600" dirty="0" err="1">
                <a:latin typeface="Comic Sans MS" pitchFamily="66" charset="0"/>
              </a:rPr>
              <a:t>yörün</a:t>
            </a:r>
            <a:r>
              <a:rPr lang="en-US" altLang="en-US" sz="1600" dirty="0">
                <a:latin typeface="Comic Sans MS" pitchFamily="66" charset="0"/>
              </a:rPr>
              <a:t>g</a:t>
            </a:r>
            <a:r>
              <a:rPr lang="tr-TR" altLang="en-US" sz="1600" dirty="0">
                <a:latin typeface="Comic Sans MS" pitchFamily="66" charset="0"/>
              </a:rPr>
              <a:t>esinde sadece 1 el</a:t>
            </a:r>
            <a:r>
              <a:rPr lang="en-US" altLang="en-US" sz="1600" dirty="0">
                <a:latin typeface="Comic Sans MS" pitchFamily="66" charset="0"/>
              </a:rPr>
              <a:t>e</a:t>
            </a:r>
            <a:r>
              <a:rPr lang="tr-TR" altLang="en-US" sz="1600" dirty="0" err="1">
                <a:latin typeface="Comic Sans MS" pitchFamily="66" charset="0"/>
              </a:rPr>
              <a:t>ktrona</a:t>
            </a:r>
            <a:r>
              <a:rPr lang="tr-TR" altLang="en-US" sz="1600" dirty="0">
                <a:latin typeface="Comic Sans MS" pitchFamily="66" charset="0"/>
              </a:rPr>
              <a:t> sahiptir. Bu onu iyi bir iletken kılar ve bu yörünge n=4 kabuk sayısına sahip olduğu için</a:t>
            </a:r>
            <a:r>
              <a:rPr lang="en-US" altLang="en-US" sz="1600" dirty="0">
                <a:latin typeface="Comic Sans MS" pitchFamily="66" charset="0"/>
              </a:rPr>
              <a:t>, 2n</a:t>
            </a:r>
            <a:r>
              <a:rPr lang="en-US" altLang="en-US" sz="1600" baseline="30000" dirty="0">
                <a:latin typeface="Comic Sans MS" pitchFamily="66" charset="0"/>
              </a:rPr>
              <a:t>2</a:t>
            </a:r>
            <a:r>
              <a:rPr lang="en-US" altLang="en-US" sz="1600" dirty="0">
                <a:latin typeface="Comic Sans MS" pitchFamily="66" charset="0"/>
              </a:rPr>
              <a:t> </a:t>
            </a:r>
            <a:r>
              <a:rPr lang="tr-TR" altLang="en-US" sz="1600" dirty="0">
                <a:latin typeface="Comic Sans MS" pitchFamily="66" charset="0"/>
              </a:rPr>
              <a:t>formülüne göre </a:t>
            </a:r>
            <a:r>
              <a:rPr lang="en-US" altLang="en-US" sz="1600" dirty="0">
                <a:latin typeface="Comic Sans MS" pitchFamily="66" charset="0"/>
              </a:rPr>
              <a:t>32 </a:t>
            </a:r>
            <a:r>
              <a:rPr lang="en-US" altLang="en-US" sz="1600" dirty="0" err="1">
                <a:latin typeface="Comic Sans MS" pitchFamily="66" charset="0"/>
              </a:rPr>
              <a:t>ele</a:t>
            </a:r>
            <a:r>
              <a:rPr lang="tr-TR" altLang="en-US" sz="1600" dirty="0" err="1">
                <a:latin typeface="Comic Sans MS" pitchFamily="66" charset="0"/>
              </a:rPr>
              <a:t>ktro</a:t>
            </a:r>
            <a:r>
              <a:rPr lang="en-US" altLang="en-US" sz="1600" dirty="0">
                <a:latin typeface="Comic Sans MS" pitchFamily="66" charset="0"/>
              </a:rPr>
              <a:t>n</a:t>
            </a:r>
            <a:r>
              <a:rPr lang="tr-TR" altLang="en-US" sz="1600" dirty="0">
                <a:latin typeface="Comic Sans MS" pitchFamily="66" charset="0"/>
              </a:rPr>
              <a:t> alma kapasitesine sahiptir.</a:t>
            </a:r>
            <a:r>
              <a:rPr lang="en-US" altLang="en-US" sz="1600" dirty="0">
                <a:latin typeface="Comic Sans MS" pitchFamily="66" charset="0"/>
              </a:rPr>
              <a:t>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953000" y="1501676"/>
            <a:ext cx="3657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tr-TR" altLang="en-US" sz="1600" dirty="0">
                <a:latin typeface="Comic Sans MS" pitchFamily="66" charset="0"/>
              </a:rPr>
              <a:t>Bir silikon atomunun son yörüngesinde 4 vardır. Bu özelliği onu yarıiletken bir malzeme yapar. n=3 kabuk sayısına sahip olduğu için</a:t>
            </a:r>
            <a:r>
              <a:rPr lang="en-US" altLang="en-US" sz="1600" dirty="0">
                <a:latin typeface="Comic Sans MS" pitchFamily="66" charset="0"/>
              </a:rPr>
              <a:t>, 2n</a:t>
            </a:r>
            <a:r>
              <a:rPr lang="en-US" altLang="en-US" sz="1600" baseline="30000" dirty="0">
                <a:latin typeface="Comic Sans MS" pitchFamily="66" charset="0"/>
              </a:rPr>
              <a:t>2</a:t>
            </a:r>
            <a:r>
              <a:rPr lang="en-US" altLang="en-US" sz="1600" dirty="0">
                <a:latin typeface="Comic Sans MS" pitchFamily="66" charset="0"/>
              </a:rPr>
              <a:t> </a:t>
            </a:r>
            <a:r>
              <a:rPr lang="tr-TR" altLang="en-US" sz="1600" dirty="0">
                <a:latin typeface="Comic Sans MS" pitchFamily="66" charset="0"/>
              </a:rPr>
              <a:t>formülüne göre 18</a:t>
            </a:r>
            <a:r>
              <a:rPr lang="en-US" altLang="en-US" sz="1600" dirty="0">
                <a:latin typeface="Comic Sans MS" pitchFamily="66" charset="0"/>
              </a:rPr>
              <a:t> </a:t>
            </a:r>
            <a:r>
              <a:rPr lang="en-US" altLang="en-US" sz="1600" dirty="0" err="1">
                <a:latin typeface="Comic Sans MS" pitchFamily="66" charset="0"/>
              </a:rPr>
              <a:t>ele</a:t>
            </a:r>
            <a:r>
              <a:rPr lang="tr-TR" altLang="en-US" sz="1600" dirty="0" err="1">
                <a:latin typeface="Comic Sans MS" pitchFamily="66" charset="0"/>
              </a:rPr>
              <a:t>ktro</a:t>
            </a:r>
            <a:r>
              <a:rPr lang="en-US" altLang="en-US" sz="1600" dirty="0">
                <a:latin typeface="Comic Sans MS" pitchFamily="66" charset="0"/>
              </a:rPr>
              <a:t>n</a:t>
            </a:r>
            <a:r>
              <a:rPr lang="tr-TR" altLang="en-US" sz="1600" dirty="0">
                <a:latin typeface="Comic Sans MS" pitchFamily="66" charset="0"/>
              </a:rPr>
              <a:t> alma kapasitesine sahiptir.</a:t>
            </a:r>
            <a:r>
              <a:rPr lang="en-US" altLang="en-US" sz="1600" dirty="0">
                <a:latin typeface="Comic Sans MS" pitchFamily="66" charset="0"/>
              </a:rPr>
              <a:t> 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577" r="55737" b="11520"/>
          <a:stretch>
            <a:fillRect/>
          </a:stretch>
        </p:blipFill>
        <p:spPr bwMode="auto">
          <a:xfrm>
            <a:off x="5638800" y="3810000"/>
            <a:ext cx="2667000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263" t="9831" r="3279" b="11520"/>
          <a:stretch>
            <a:fillRect/>
          </a:stretch>
        </p:blipFill>
        <p:spPr bwMode="auto">
          <a:xfrm>
            <a:off x="1143000" y="38862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4848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810</TotalTime>
  <Words>2647</Words>
  <Application>Microsoft Office PowerPoint</Application>
  <PresentationFormat>Ekran Gösterisi (4:3)</PresentationFormat>
  <Paragraphs>202</Paragraphs>
  <Slides>44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44</vt:i4>
      </vt:variant>
    </vt:vector>
  </HeadingPairs>
  <TitlesOfParts>
    <vt:vector size="45" baseType="lpstr">
      <vt:lpstr>Cumba</vt:lpstr>
      <vt:lpstr>DİYOTLAR</vt:lpstr>
      <vt:lpstr>Diyot Nedir?</vt:lpstr>
      <vt:lpstr>Slayt 3</vt:lpstr>
      <vt:lpstr>Diyotların Gruplandırılması </vt:lpstr>
      <vt:lpstr>LAMBA DİYOTLAR </vt:lpstr>
      <vt:lpstr>METAL DİYOTLAR </vt:lpstr>
      <vt:lpstr>YARI İLETKEN DİYOTLAR </vt:lpstr>
      <vt:lpstr>İletkenler, Yalıtkanlar, Yarıiletkenler </vt:lpstr>
      <vt:lpstr>Slayt 9</vt:lpstr>
      <vt:lpstr>Slayt 10</vt:lpstr>
      <vt:lpstr>Slayt 11</vt:lpstr>
      <vt:lpstr>Slayt 12</vt:lpstr>
      <vt:lpstr>P-tipi ve N-tipi Yarıiletkenler</vt:lpstr>
      <vt:lpstr>Slayt 14</vt:lpstr>
      <vt:lpstr>Polarmasız P-N bileşimi </vt:lpstr>
      <vt:lpstr>Slayt 16</vt:lpstr>
      <vt:lpstr>Slayt 17</vt:lpstr>
      <vt:lpstr>Polarmalı  P-n bileşimi </vt:lpstr>
      <vt:lpstr>Slayt 19</vt:lpstr>
      <vt:lpstr>Slayt 20</vt:lpstr>
      <vt:lpstr>Slayt 21</vt:lpstr>
      <vt:lpstr>Slayt 22</vt:lpstr>
      <vt:lpstr>P-n jonksiyon</vt:lpstr>
      <vt:lpstr>Slayt 24</vt:lpstr>
      <vt:lpstr>Diyodun Delinmesi </vt:lpstr>
      <vt:lpstr>Slayt 26</vt:lpstr>
      <vt:lpstr>Slayt 27</vt:lpstr>
      <vt:lpstr>Slayt 28</vt:lpstr>
      <vt:lpstr>DİYODUN KONTROLÜ </vt:lpstr>
      <vt:lpstr>Slayt 30</vt:lpstr>
      <vt:lpstr>Slayt 31</vt:lpstr>
      <vt:lpstr>DİYODUN, ANOT VE KATODUNUN BELİRLENMESİ </vt:lpstr>
      <vt:lpstr>Slayt 33</vt:lpstr>
      <vt:lpstr>DİYODUN SAĞLAMLIK KONTROLÜ </vt:lpstr>
      <vt:lpstr>Slayt 35</vt:lpstr>
      <vt:lpstr>Diyotlarda çalışma sıcaklığı </vt:lpstr>
      <vt:lpstr>Diyotların soğutulması </vt:lpstr>
      <vt:lpstr>Yüksek güçlü diyotlar </vt:lpstr>
      <vt:lpstr>Diyotların gövde şekilleri </vt:lpstr>
      <vt:lpstr>Slayt 40</vt:lpstr>
      <vt:lpstr>Slayt 41</vt:lpstr>
      <vt:lpstr>Slayt 42</vt:lpstr>
      <vt:lpstr>Slayt 43</vt:lpstr>
      <vt:lpstr>Diyotlarda renk kodlaması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DİYOTLAR</dc:title>
  <dc:creator>PHYSİCST MBM</dc:creator>
  <cp:lastModifiedBy>Sarı</cp:lastModifiedBy>
  <cp:revision>95</cp:revision>
  <dcterms:created xsi:type="dcterms:W3CDTF">2015-02-22T09:53:22Z</dcterms:created>
  <dcterms:modified xsi:type="dcterms:W3CDTF">2015-03-16T05:43:10Z</dcterms:modified>
</cp:coreProperties>
</file>