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61" r:id="rId3"/>
    <p:sldId id="263" r:id="rId4"/>
    <p:sldId id="262" r:id="rId5"/>
    <p:sldId id="312" r:id="rId6"/>
    <p:sldId id="256" r:id="rId7"/>
    <p:sldId id="264" r:id="rId8"/>
    <p:sldId id="266" r:id="rId9"/>
    <p:sldId id="267" r:id="rId10"/>
    <p:sldId id="270" r:id="rId11"/>
    <p:sldId id="271" r:id="rId12"/>
    <p:sldId id="306" r:id="rId13"/>
    <p:sldId id="307" r:id="rId14"/>
    <p:sldId id="273" r:id="rId15"/>
    <p:sldId id="274" r:id="rId16"/>
    <p:sldId id="320" r:id="rId17"/>
    <p:sldId id="275" r:id="rId18"/>
    <p:sldId id="321" r:id="rId19"/>
    <p:sldId id="276" r:id="rId20"/>
    <p:sldId id="322" r:id="rId21"/>
    <p:sldId id="313" r:id="rId22"/>
    <p:sldId id="323" r:id="rId23"/>
    <p:sldId id="278" r:id="rId24"/>
    <p:sldId id="280" r:id="rId25"/>
    <p:sldId id="284" r:id="rId26"/>
    <p:sldId id="298" r:id="rId27"/>
    <p:sldId id="297" r:id="rId28"/>
    <p:sldId id="292" r:id="rId29"/>
    <p:sldId id="309" r:id="rId30"/>
    <p:sldId id="281" r:id="rId31"/>
    <p:sldId id="279" r:id="rId32"/>
    <p:sldId id="282" r:id="rId33"/>
    <p:sldId id="283" r:id="rId34"/>
    <p:sldId id="295" r:id="rId35"/>
    <p:sldId id="293" r:id="rId36"/>
    <p:sldId id="296" r:id="rId37"/>
    <p:sldId id="289" r:id="rId38"/>
    <p:sldId id="28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660"/>
  </p:normalViewPr>
  <p:slideViewPr>
    <p:cSldViewPr>
      <p:cViewPr>
        <p:scale>
          <a:sx n="78" d="100"/>
          <a:sy n="78" d="100"/>
        </p:scale>
        <p:origin x="-9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1"/>
            <a:ext cx="7924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4400" dirty="0" smtClean="0"/>
              <a:t>1st Article: </a:t>
            </a:r>
          </a:p>
          <a:p>
            <a:pPr algn="ctr">
              <a:lnSpc>
                <a:spcPct val="150000"/>
              </a:lnSpc>
            </a:pPr>
            <a:r>
              <a:rPr lang="en-GB" sz="4400" b="1" dirty="0" smtClean="0"/>
              <a:t>RISKS IN COMPUTER AND TELECOMMUNICATION SYSTEMS</a:t>
            </a:r>
            <a:endParaRPr lang="en-GB" dirty="0" smtClean="0">
              <a:solidFill>
                <a:schemeClr val="bg1"/>
              </a:solidFill>
            </a:endParaRPr>
          </a:p>
          <a:p>
            <a:pPr algn="just"/>
            <a:endParaRPr lang="en-GB" dirty="0" smtClean="0">
              <a:solidFill>
                <a:srgbClr val="002060"/>
              </a:solidFill>
            </a:endParaRPr>
          </a:p>
          <a:p>
            <a:pPr algn="just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5105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A CHAIN REACTION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1. A chemical reaction or other process in which the products themselves promote or spread the reaction.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2. The self-sustaining fission reaction spread by neutrons that occurs in nuclear reactors and bombs.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  <p:pic>
        <p:nvPicPr>
          <p:cNvPr id="3" name="Picture 2" descr="atomic01-75983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381000"/>
            <a:ext cx="2895600" cy="3257550"/>
          </a:xfrm>
          <a:prstGeom prst="rect">
            <a:avLst/>
          </a:prstGeom>
        </p:spPr>
      </p:pic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572000"/>
            <a:ext cx="7543800" cy="1657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PASS ALONG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To transmit information, to communicate, to pass on, to pass, to put across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en-GB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THREATEN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pose a danger to someone or something, or to make someone believe you pose a danger by making statements indicating an intent to harm them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Ex</a:t>
            </a:r>
            <a:r>
              <a:rPr lang="tr-TR" sz="2000" dirty="0" smtClean="0"/>
              <a:t>.; </a:t>
            </a:r>
            <a:r>
              <a:rPr lang="en-GB" sz="2000" dirty="0" smtClean="0"/>
              <a:t>When you tell someone you are going to kill him, this is an example of a time when you threaten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8610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IMPROPER DISCLOSURE OF INFORMATION</a:t>
            </a:r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Disclosure</a:t>
            </a:r>
            <a:r>
              <a:rPr lang="en-GB" sz="2000" dirty="0" smtClean="0"/>
              <a:t> (noun); the act of revealing or something that is revealed.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Improper Disclosure of Information; </a:t>
            </a:r>
            <a:r>
              <a:rPr lang="en-GB" sz="2000" dirty="0" smtClean="0"/>
              <a:t>act of revealing information in an inappropriate</a:t>
            </a:r>
            <a:r>
              <a:rPr lang="tr-TR" sz="2000" dirty="0" smtClean="0"/>
              <a:t> (</a:t>
            </a:r>
            <a:r>
              <a:rPr lang="tr-TR" sz="2000" dirty="0" err="1" smtClean="0"/>
              <a:t>Improper</a:t>
            </a:r>
            <a:r>
              <a:rPr lang="tr-TR" sz="2000" dirty="0" smtClean="0"/>
              <a:t>)</a:t>
            </a:r>
            <a:r>
              <a:rPr lang="en-GB" sz="2000" dirty="0" smtClean="0"/>
              <a:t> way (or illegal way)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Improper Disclosure of Information is one type of risk in EDP environment and so the security and control procedures deserve the full attention of supervisors.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INTERRUPTION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Something that causes a stop in action.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An example of an interruption is a person bothering someone who is working hard.</a:t>
            </a:r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The</a:t>
            </a:r>
            <a:r>
              <a:rPr lang="en-GB" sz="2000" b="1" dirty="0" smtClean="0"/>
              <a:t> interruption </a:t>
            </a:r>
            <a:r>
              <a:rPr lang="en-GB" sz="2000" dirty="0" smtClean="0"/>
              <a:t>of mining has pushed up the prices of gold and platinum.</a:t>
            </a:r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FAILURE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Act of falling short </a:t>
            </a:r>
            <a:r>
              <a:rPr lang="tr-TR" sz="2000" dirty="0" smtClean="0"/>
              <a:t>(</a:t>
            </a:r>
            <a:r>
              <a:rPr lang="tr-TR" sz="2000" dirty="0" err="1" smtClean="0"/>
              <a:t>failing</a:t>
            </a:r>
            <a:r>
              <a:rPr lang="tr-TR" sz="2000" dirty="0" smtClean="0"/>
              <a:t>) </a:t>
            </a:r>
            <a:r>
              <a:rPr lang="en-GB" sz="2000" dirty="0" smtClean="0"/>
              <a:t>of the goal or a person who hasn't achieved what they set out to.</a:t>
            </a:r>
            <a:endParaRPr lang="en-GB" sz="2000" u="sng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Don't let a computer </a:t>
            </a:r>
            <a:r>
              <a:rPr lang="en-GB" sz="2000" b="1" dirty="0" smtClean="0"/>
              <a:t>failure</a:t>
            </a:r>
            <a:r>
              <a:rPr lang="en-GB" sz="2000" dirty="0" smtClean="0"/>
              <a:t> destroy your precious memories.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4724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HARDWARE</a:t>
            </a:r>
          </a:p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is the physical components of a computer such as the machine and wiring, or tools and machinery, or heavy military equipment.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SOFTWARE</a:t>
            </a:r>
          </a:p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Software is the programs and routines for a computer or the program material for an electronic device which make it run.</a:t>
            </a:r>
          </a:p>
        </p:txBody>
      </p:sp>
      <p:pic>
        <p:nvPicPr>
          <p:cNvPr id="3" name="Picture 2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533400"/>
            <a:ext cx="3342327" cy="2676525"/>
          </a:xfrm>
          <a:prstGeom prst="rect">
            <a:avLst/>
          </a:prstGeom>
        </p:spPr>
      </p:pic>
      <p:pic>
        <p:nvPicPr>
          <p:cNvPr id="5" name="Picture 4" descr="download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3505200"/>
            <a:ext cx="3352800" cy="2454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CLIENT</a:t>
            </a:r>
          </a:p>
          <a:p>
            <a:pPr algn="ctr">
              <a:lnSpc>
                <a:spcPct val="150000"/>
              </a:lnSpc>
            </a:pPr>
            <a:r>
              <a:rPr lang="en-GB" sz="2000" b="1" dirty="0" smtClean="0"/>
              <a:t>Noun</a:t>
            </a:r>
          </a:p>
          <a:p>
            <a:pPr algn="ctr">
              <a:lnSpc>
                <a:spcPct val="150000"/>
              </a:lnSpc>
            </a:pPr>
            <a:r>
              <a:rPr lang="en-GB" sz="2000" dirty="0" smtClean="0"/>
              <a:t>A company or a person who uses services.</a:t>
            </a:r>
          </a:p>
          <a:p>
            <a:pPr algn="ctr">
              <a:lnSpc>
                <a:spcPct val="150000"/>
              </a:lnSpc>
            </a:pPr>
            <a:r>
              <a:rPr lang="en-GB" sz="2000" dirty="0" smtClean="0"/>
              <a:t>It could be a lawyer, accountant, advertising agency, etc. is acting a customer</a:t>
            </a:r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Bank managers look for employees with the experience of working for a multicultural </a:t>
            </a:r>
            <a:r>
              <a:rPr lang="en-GB" sz="2000" b="1" dirty="0" smtClean="0"/>
              <a:t>client</a:t>
            </a:r>
            <a:r>
              <a:rPr lang="en-GB" sz="2000" dirty="0" smtClean="0"/>
              <a:t> population.</a:t>
            </a:r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</p:txBody>
      </p:sp>
      <p:pic>
        <p:nvPicPr>
          <p:cNvPr id="3" name="Picture 2" descr="download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4343400"/>
            <a:ext cx="3562350" cy="1285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2359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EMPLOYER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person or a business that gives a paying job to one or more people. The company you work for is an example of your employer.</a:t>
            </a:r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EMPLOYEE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person who works for someone else or a company in exchange for wages or some other agree-to compensation.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An example of employee is an individual who is employed by McDonald's and is paid a certain amount of money for each hour worked.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762000"/>
            <a:ext cx="464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TELEPHONE LINE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telephone wire,  the wire that carries telephone signals. 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Ex.; A </a:t>
            </a:r>
            <a:r>
              <a:rPr lang="en-GB" sz="2000" b="1" dirty="0" smtClean="0"/>
              <a:t>telephone line </a:t>
            </a:r>
            <a:r>
              <a:rPr lang="en-GB" sz="2000" dirty="0" smtClean="0"/>
              <a:t>or telephone circuit is a single-user circuit on a telephone communication system.</a:t>
            </a:r>
          </a:p>
          <a:p>
            <a:pPr algn="just">
              <a:lnSpc>
                <a:spcPct val="150000"/>
              </a:lnSpc>
            </a:pPr>
            <a:endParaRPr lang="en-GB" sz="2000" u="sng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  <p:pic>
        <p:nvPicPr>
          <p:cNvPr id="5" name="Picture 4" descr="220px-Phone_pol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1371600"/>
            <a:ext cx="3490114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381000"/>
            <a:ext cx="5715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SATELLITES</a:t>
            </a:r>
          </a:p>
          <a:p>
            <a:pPr algn="ctr">
              <a:lnSpc>
                <a:spcPct val="150000"/>
              </a:lnSpc>
            </a:pPr>
            <a:r>
              <a:rPr lang="en-GB" sz="2000" dirty="0" smtClean="0"/>
              <a:t>(General) a planet orbits a sun and a moon orbits a planet.</a:t>
            </a:r>
          </a:p>
          <a:p>
            <a:pPr algn="ctr">
              <a:lnSpc>
                <a:spcPct val="150000"/>
              </a:lnSpc>
            </a:pPr>
            <a:r>
              <a:rPr lang="en-GB" sz="2000" b="1" dirty="0" smtClean="0"/>
              <a:t> </a:t>
            </a:r>
            <a:r>
              <a:rPr lang="en-GB" sz="2000" dirty="0" smtClean="0"/>
              <a:t>A manmade object that orbits the Earth (Article)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62000" y="5257800"/>
            <a:ext cx="7086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Ex.; Thousands of</a:t>
            </a:r>
            <a:r>
              <a:rPr lang="en-GB" b="1" dirty="0" smtClean="0"/>
              <a:t> satellites</a:t>
            </a:r>
            <a:r>
              <a:rPr lang="en-GB" dirty="0" smtClean="0"/>
              <a:t> fly overhead every day, helping us with things like weather forecasts, scientific research, communications, and TV broadcasts.</a:t>
            </a:r>
            <a:endParaRPr lang="tr-TR" dirty="0"/>
          </a:p>
        </p:txBody>
      </p:sp>
      <p:pic>
        <p:nvPicPr>
          <p:cNvPr id="5" name="Picture 4" descr="GPS_Satellite_NASA_art-ii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514600"/>
            <a:ext cx="6324600" cy="2456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1"/>
            <a:ext cx="838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TRANSMIT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transfer, or cause something to be transferred from one person to another or one place to another.</a:t>
            </a:r>
            <a:endParaRPr lang="en-GB" sz="2000" i="1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(1) When you give someone a cold you have, this is an example 	of a situation where you transmit the cold virus.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(2) When you cause information to be shared with a new person, 	this is an example of a situation where you transmit information.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(3) When you broadcast a TV show, this is an example of a 	situation where you transmit the TV show.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39554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TELECOMMUNICATION - TELECOMMUNICATION NETWORKS</a:t>
            </a:r>
            <a:endParaRPr lang="tr-TR" sz="2000" b="1" u="sng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Telecommunication</a:t>
            </a:r>
            <a:r>
              <a:rPr lang="en-GB" sz="2000" dirty="0" smtClean="0"/>
              <a:t> is communication at a distance by technological means, particularly through electrical signals or electromagnetic waves.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A telecommunications network </a:t>
            </a:r>
            <a:r>
              <a:rPr lang="en-GB" sz="2000" dirty="0" smtClean="0"/>
              <a:t>is a collection of terminal nodes, links and any intermediate nodes which are connected so as to enable telecommunication between the terminals.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</a:t>
            </a:r>
            <a:endParaRPr lang="en-GB" sz="2000" b="1" dirty="0" smtClean="0"/>
          </a:p>
        </p:txBody>
      </p:sp>
      <p:pic>
        <p:nvPicPr>
          <p:cNvPr id="3" name="Picture 2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4038600"/>
            <a:ext cx="3695700" cy="2581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1"/>
            <a:ext cx="8382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ACCESS</a:t>
            </a: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The definition of access is the right to use, communicate, or approach something or someone.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- An example of access is permission to enter a secure area.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Access is defined as the way to enter or exit a place.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- An example of access is a road that connects a house to a highway.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Access means to approach, use, or enter something.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- An example of access would be viewing your bank account from your computer.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1"/>
            <a:ext cx="838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IMPROVE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The definition of improve is to make something or someone better, or to become better.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improve is when you make a new product that is 	better than the old one.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improve is when you practice piano until you 	learn to play better.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Automated operations</a:t>
            </a:r>
            <a:r>
              <a:rPr lang="en-GB" sz="2000" dirty="0" smtClean="0"/>
              <a:t> are tools and techniques that help you improve your installation's productivity. </a:t>
            </a:r>
            <a:endParaRPr lang="en-GB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1076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38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ABUSE</a:t>
            </a:r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The definition of abuse is the use of something for the wrong purpose. (IN   ARTICLE)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abuse is when a politician takes public finds for 	personal gain.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Abuse means to hurt or injure something or someone by acting badly or neglectfully.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Abuse is defined as injury or insult.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abuse is not providing for the physical needs of a 	child.</a:t>
            </a:r>
          </a:p>
        </p:txBody>
      </p:sp>
    </p:spTree>
    <p:extLst>
      <p:ext uri="{BB962C8B-B14F-4D97-AF65-F5344CB8AC3E}">
        <p14:creationId xmlns:p14="http://schemas.microsoft.com/office/powerpoint/2010/main" xmlns="" val="31076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DAMAGE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(verb, noun)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injury or harm to a person or thing that reduces health, value or usefulness.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55626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An example of damage is a chair (</a:t>
            </a:r>
            <a:r>
              <a:rPr lang="en-GB" sz="2000" dirty="0" err="1" smtClean="0"/>
              <a:t>sth</a:t>
            </a:r>
            <a:r>
              <a:rPr lang="en-GB" sz="2000" dirty="0" smtClean="0"/>
              <a:t>) that's been broken</a:t>
            </a:r>
            <a:endParaRPr lang="tr-T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548640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An example of damage is the devastation after a tornado</a:t>
            </a:r>
            <a:endParaRPr lang="tr-TR" sz="2000" dirty="0"/>
          </a:p>
        </p:txBody>
      </p:sp>
      <p:pic>
        <p:nvPicPr>
          <p:cNvPr id="6" name="Picture 5" descr="download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514600"/>
            <a:ext cx="2895600" cy="2943701"/>
          </a:xfrm>
          <a:prstGeom prst="rect">
            <a:avLst/>
          </a:prstGeom>
        </p:spPr>
      </p:pic>
      <p:pic>
        <p:nvPicPr>
          <p:cNvPr id="7" name="Picture 6" descr="Chapman_tornado_da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14600"/>
            <a:ext cx="359156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92480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PROTECT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Protect is defined as to defend or guard from danger or loss.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to protect is installing an alarm system in your home.</a:t>
            </a:r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RESTRICT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Restrict is defined as to keep someone or something within certain limits.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Ex.; Your website </a:t>
            </a:r>
            <a:r>
              <a:rPr lang="en-GB" sz="2000" b="1" dirty="0" smtClean="0"/>
              <a:t>access</a:t>
            </a:r>
            <a:r>
              <a:rPr lang="en-GB" sz="2000" dirty="0" smtClean="0"/>
              <a:t> has been </a:t>
            </a:r>
            <a:r>
              <a:rPr lang="en-GB" sz="2000" b="1" dirty="0" smtClean="0"/>
              <a:t>restricted</a:t>
            </a:r>
            <a:r>
              <a:rPr lang="en-GB" sz="2000" dirty="0" smtClean="0"/>
              <a:t> for downloading pirated software.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TO TRANSFER </a:t>
            </a:r>
            <a:r>
              <a:rPr lang="en-GB" sz="2000" dirty="0" smtClean="0"/>
              <a:t>(noun or verb)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move, carry or transport from one person or place to another.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to transfer is the owner of a car signing the 		title over to a new owner.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 An example of to transfer is picking up a package from one 	location and bringing it to another.</a:t>
            </a:r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MAINTENANCE  </a:t>
            </a:r>
            <a:r>
              <a:rPr lang="en-GB" sz="2000" dirty="0" smtClean="0"/>
              <a:t>(verb and noun)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Providing support or upkeep to something.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The roads which are affected by the major construction and </a:t>
            </a:r>
            <a:r>
              <a:rPr lang="en-GB" sz="2000" b="1" dirty="0" smtClean="0"/>
              <a:t>maintenance </a:t>
            </a:r>
            <a:r>
              <a:rPr lang="en-GB" sz="2000" dirty="0" smtClean="0"/>
              <a:t>projects are listed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6400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AUDIT</a:t>
            </a:r>
            <a:r>
              <a:rPr lang="en-GB" sz="2000" dirty="0" smtClean="0"/>
              <a:t> (</a:t>
            </a:r>
            <a:r>
              <a:rPr lang="en-GB" sz="2000" dirty="0" err="1" smtClean="0"/>
              <a:t>verb&amp;noun</a:t>
            </a:r>
            <a:r>
              <a:rPr lang="en-GB" sz="2000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T</a:t>
            </a:r>
            <a:r>
              <a:rPr lang="en-GB" sz="2000" dirty="0" smtClean="0"/>
              <a:t>he process of evaluation or analysis of something to determine its accuracy or safety, or is the document that declares the result of such an analysis or evaluation.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</a:t>
            </a:r>
          </a:p>
          <a:p>
            <a:pPr algn="ctr">
              <a:lnSpc>
                <a:spcPct val="150000"/>
              </a:lnSpc>
            </a:pPr>
            <a:r>
              <a:rPr lang="en-GB" sz="2000" b="1" dirty="0" smtClean="0"/>
              <a:t>AUDITOR </a:t>
            </a:r>
            <a:r>
              <a:rPr lang="en-GB" sz="2000" dirty="0" smtClean="0"/>
              <a:t>(Noun)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a person authorised to audit accounts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a public official who audits government accounts, distributes revenues, assesses real-estate, inspects scales, etc.</a:t>
            </a:r>
          </a:p>
          <a:p>
            <a:pPr algn="ctr">
              <a:lnSpc>
                <a:spcPct val="150000"/>
              </a:lnSpc>
            </a:pPr>
            <a:endParaRPr lang="en-GB" sz="2000" dirty="0" smtClean="0"/>
          </a:p>
        </p:txBody>
      </p:sp>
      <p:pic>
        <p:nvPicPr>
          <p:cNvPr id="3" name="Picture 2" descr="13965590-audit-stamp-shows-financial-accounting-examin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4114800"/>
            <a:ext cx="2514600" cy="2514600"/>
          </a:xfrm>
          <a:prstGeom prst="rect">
            <a:avLst/>
          </a:prstGeom>
        </p:spPr>
      </p:pic>
      <p:pic>
        <p:nvPicPr>
          <p:cNvPr id="5" name="Picture 4" descr="Audit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1143000"/>
            <a:ext cx="2057400" cy="205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53200" y="4114800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Audit stamp</a:t>
            </a:r>
            <a:endParaRPr lang="tr-T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INSPECT </a:t>
            </a:r>
            <a:r>
              <a:rPr lang="en-GB" sz="2000" dirty="0" smtClean="0"/>
              <a:t>(verb)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T</a:t>
            </a:r>
            <a:r>
              <a:rPr lang="en-GB" sz="2000" dirty="0" smtClean="0"/>
              <a:t>o carefully look over someone or something, especially to determine if minimum criteria or standards are met.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INSPECTOR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person who is entrusted with the authority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check something to determine quality.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</a:t>
            </a:r>
          </a:p>
        </p:txBody>
      </p:sp>
      <p:pic>
        <p:nvPicPr>
          <p:cNvPr id="3" name="Picture 2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3657600"/>
            <a:ext cx="2628900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924800" cy="6093976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PROCESS </a:t>
            </a:r>
            <a:r>
              <a:rPr lang="en-GB" sz="2000" dirty="0" smtClean="0"/>
              <a:t>(</a:t>
            </a:r>
            <a:r>
              <a:rPr lang="en-GB" sz="2000" dirty="0" err="1" smtClean="0"/>
              <a:t>verb&amp;noun</a:t>
            </a:r>
            <a:r>
              <a:rPr lang="en-GB" sz="2000" dirty="0" smtClean="0"/>
              <a:t>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The definition of a process is the actions happening while something is happening or being done.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process is the steps taken by someone to 	clean a kitchen.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process is a collection of action items to be 	decided on by government committees.</a:t>
            </a:r>
          </a:p>
          <a:p>
            <a:pPr algn="just">
              <a:lnSpc>
                <a:spcPct val="150000"/>
              </a:lnSpc>
            </a:pPr>
            <a:endParaRPr lang="en-GB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BACKUP </a:t>
            </a:r>
            <a:r>
              <a:rPr lang="en-GB" sz="2000" dirty="0" smtClean="0"/>
              <a:t>(verb)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 duplicate a copy of data or of the entire hard drive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Ex.; You should always </a:t>
            </a:r>
            <a:r>
              <a:rPr lang="en-GB" sz="2000" b="1" dirty="0" smtClean="0"/>
              <a:t>backup</a:t>
            </a:r>
            <a:r>
              <a:rPr lang="en-GB" sz="2000" dirty="0" smtClean="0"/>
              <a:t> your critical data files for the prevention of losing them in any failure of your computer system.</a:t>
            </a:r>
          </a:p>
          <a:p>
            <a:pPr marL="457200" indent="-457200" algn="just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572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en-GB" sz="2000" b="1" u="sng" dirty="0" smtClean="0"/>
              <a:t>CONFIDENTIAL</a:t>
            </a:r>
            <a:r>
              <a:rPr lang="en-GB" sz="2000" dirty="0" smtClean="0"/>
              <a:t> (</a:t>
            </a:r>
            <a:r>
              <a:rPr lang="en-GB" sz="2000" dirty="0" err="1" smtClean="0"/>
              <a:t>adj</a:t>
            </a:r>
            <a:r>
              <a:rPr lang="en-GB" sz="2000" dirty="0" smtClean="0"/>
              <a:t>)</a:t>
            </a:r>
            <a:endParaRPr lang="en-GB" sz="2000" b="1" dirty="0" smtClean="0"/>
          </a:p>
          <a:p>
            <a:pPr marL="342900" indent="-342900" algn="just">
              <a:lnSpc>
                <a:spcPct val="150000"/>
              </a:lnSpc>
            </a:pPr>
            <a:r>
              <a:rPr lang="en-GB" sz="2000" dirty="0" smtClean="0"/>
              <a:t>secret, private, or shown in trust.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GB" sz="2000" dirty="0" smtClean="0"/>
              <a:t>		An example of confidential is a diary.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GB" sz="2000" dirty="0" smtClean="0"/>
              <a:t>	An example of confidential is a government document.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The company had promised buyers that any information acquired would remain </a:t>
            </a:r>
            <a:r>
              <a:rPr lang="en-GB" sz="2000" b="1" dirty="0" smtClean="0"/>
              <a:t>confidential</a:t>
            </a:r>
            <a:r>
              <a:rPr lang="en-GB" sz="2000" dirty="0" smtClean="0"/>
              <a:t>.</a:t>
            </a:r>
            <a:endParaRPr lang="tr-TR" sz="2000" dirty="0" smtClean="0"/>
          </a:p>
          <a:p>
            <a:pPr marL="342900" indent="-342900" algn="just">
              <a:lnSpc>
                <a:spcPct val="150000"/>
              </a:lnSpc>
            </a:pPr>
            <a:endParaRPr lang="en-GB" sz="2000" dirty="0" smtClean="0"/>
          </a:p>
          <a:p>
            <a:pPr marL="342900" indent="-342900" algn="ctr">
              <a:lnSpc>
                <a:spcPct val="150000"/>
              </a:lnSpc>
            </a:pPr>
            <a:r>
              <a:rPr lang="en-GB" sz="2000" b="1" u="sng" dirty="0" smtClean="0"/>
              <a:t>REPUTATION</a:t>
            </a:r>
            <a:r>
              <a:rPr lang="en-GB" sz="2000" b="1" dirty="0" smtClean="0"/>
              <a:t> (noun)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It is the way you are viewed by people and by your community and the way these people think of you.</a:t>
            </a:r>
          </a:p>
          <a:p>
            <a:pPr marL="1588" indent="-1588" algn="just">
              <a:lnSpc>
                <a:spcPct val="150000"/>
              </a:lnSpc>
            </a:pPr>
            <a:r>
              <a:rPr lang="en-GB" sz="2000" dirty="0" smtClean="0"/>
              <a:t>		An example of reputation is the general belief that someone is a 	nice, honest and hard working person.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5105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TECHNOLOGICAL INNOVATION</a:t>
            </a:r>
            <a:endParaRPr lang="tr-TR" sz="2000" b="1" u="sng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Innovation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Noun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act of introducing something </a:t>
            </a:r>
            <a:r>
              <a:rPr lang="en-US" sz="2000" dirty="0" smtClean="0"/>
              <a:t>new</a:t>
            </a:r>
            <a:endParaRPr lang="en-GB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48200" y="4584192"/>
            <a:ext cx="4191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Ex.; Technological </a:t>
            </a:r>
            <a:r>
              <a:rPr lang="en-GB" sz="2000" b="1" dirty="0" smtClean="0"/>
              <a:t>innovation </a:t>
            </a:r>
            <a:r>
              <a:rPr lang="en-GB" sz="2000" dirty="0" smtClean="0"/>
              <a:t>has driven changes in the underlying economics of the industry.</a:t>
            </a:r>
            <a:endParaRPr lang="tr-TR" sz="2000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1219200"/>
            <a:ext cx="4038600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534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LOSS </a:t>
            </a:r>
            <a:r>
              <a:rPr lang="en-GB" sz="2000" dirty="0" smtClean="0"/>
              <a:t>(Noun)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having something or someone leave or be taken away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loss is when your company is not profitable and 	spends more than what is made.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TRANSACTION </a:t>
            </a:r>
            <a:r>
              <a:rPr lang="en-GB" sz="2000" dirty="0" smtClean="0"/>
              <a:t>(Noun)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An exchange, or an instance where business is done or something is bought or sold.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When you go to the store and buy something, this is an example of a transaction.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PROCEDURE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1- </a:t>
            </a:r>
            <a:r>
              <a:rPr lang="en-GB" sz="2000" dirty="0" smtClean="0"/>
              <a:t> A </a:t>
            </a:r>
            <a:r>
              <a:rPr lang="tr-TR" sz="2000" dirty="0" smtClean="0"/>
              <a:t>set of </a:t>
            </a:r>
            <a:r>
              <a:rPr lang="tr-TR" sz="2000" dirty="0" err="1" smtClean="0"/>
              <a:t>steps</a:t>
            </a:r>
            <a:r>
              <a:rPr lang="tr-TR" sz="2000" dirty="0" smtClean="0"/>
              <a:t> </a:t>
            </a:r>
            <a:r>
              <a:rPr lang="tr-TR" sz="2000" smtClean="0"/>
              <a:t>for</a:t>
            </a:r>
            <a:r>
              <a:rPr lang="en-GB" sz="2000" smtClean="0"/>
              <a:t> </a:t>
            </a:r>
            <a:r>
              <a:rPr lang="en-GB" sz="2000" dirty="0" smtClean="0"/>
              <a:t>doing something.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2- </a:t>
            </a:r>
            <a:r>
              <a:rPr lang="en-GB" sz="2000" dirty="0" smtClean="0"/>
              <a:t>The established way of carrying on the business of a legislature, law court, etc.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a procedure is cracking eggs into a bowl and 	beating them before scrambling them in a pan.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2359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COMMAND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The order(s) to exercise authority or power over something.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command is a dog owner telling their dog to sit.</a:t>
            </a:r>
          </a:p>
          <a:p>
            <a:pPr algn="just">
              <a:lnSpc>
                <a:spcPct val="150000"/>
              </a:lnSpc>
            </a:pPr>
            <a:endParaRPr lang="en-GB" sz="2000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VIOLATION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breaking a rule or law or of a code of behaviour.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(1)When you drive your car faster than the speed limit, this is 	an example of a violation of the law.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(2) When you read someone's diary this is an example of a 	violation of privacy.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2296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AMENDMENT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Is a change, addition, or rephrasing of something, most often with the intention of improvement.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BACKLOG</a:t>
            </a:r>
            <a:r>
              <a:rPr lang="en-GB" sz="2000" u="sng" dirty="0" smtClean="0"/>
              <a:t> </a:t>
            </a:r>
            <a:r>
              <a:rPr lang="en-GB" sz="2000" dirty="0" smtClean="0"/>
              <a:t>(noun)</a:t>
            </a:r>
            <a:endParaRPr lang="en-GB" sz="2000" b="1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The work that has yet to be completed.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Any jobs that are not finished by the end of the day is an example of a backlog.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hold on to any delivery orders that do not need to be made until the following week is an example of backlog.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ABANDON </a:t>
            </a:r>
            <a:r>
              <a:rPr lang="en-GB" sz="2000" b="1" dirty="0" smtClean="0"/>
              <a:t>(verb)</a:t>
            </a:r>
            <a:endParaRPr lang="tr-TR" sz="2000" b="1" dirty="0" smtClean="0"/>
          </a:p>
          <a:p>
            <a:pPr algn="ctr">
              <a:lnSpc>
                <a:spcPct val="150000"/>
              </a:lnSpc>
            </a:pPr>
            <a:endParaRPr lang="en-GB" sz="2000" b="1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leave something behind.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abandon is leaving a baby on a stranger’s doorstep.</a:t>
            </a:r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REMOVE</a:t>
            </a:r>
            <a:r>
              <a:rPr lang="en-GB" sz="2000" dirty="0" smtClean="0"/>
              <a:t> (verb)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take something away or eliminate something.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When you clean your oven, this is an example of a situation 	where you remove dirt.</a:t>
            </a:r>
          </a:p>
          <a:p>
            <a:pPr algn="ctr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SOUND </a:t>
            </a:r>
            <a:r>
              <a:rPr lang="en-GB" sz="2000" b="1" dirty="0" smtClean="0"/>
              <a:t>(</a:t>
            </a:r>
            <a:r>
              <a:rPr lang="en-GB" sz="2000" b="1" dirty="0" err="1" smtClean="0"/>
              <a:t>adj</a:t>
            </a:r>
            <a:r>
              <a:rPr lang="en-GB" sz="2000" b="1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something that is in good condition.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sound is a well made chair.</a:t>
            </a:r>
          </a:p>
          <a:p>
            <a:pPr algn="ctr">
              <a:lnSpc>
                <a:spcPct val="150000"/>
              </a:lnSpc>
            </a:pPr>
            <a:endParaRPr lang="tr-TR" sz="2000" b="1" u="sng" dirty="0" smtClean="0"/>
          </a:p>
          <a:p>
            <a:pPr algn="ctr">
              <a:lnSpc>
                <a:spcPct val="150000"/>
              </a:lnSpc>
            </a:pPr>
            <a:endParaRPr lang="en-GB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CRUCIAL </a:t>
            </a:r>
            <a:r>
              <a:rPr lang="en-GB" sz="2000" dirty="0" smtClean="0"/>
              <a:t>(</a:t>
            </a:r>
            <a:r>
              <a:rPr lang="en-GB" sz="2000" dirty="0" err="1" smtClean="0"/>
              <a:t>adj</a:t>
            </a:r>
            <a:r>
              <a:rPr lang="en-GB" sz="2000" dirty="0" smtClean="0"/>
              <a:t>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Something that is essential or vitally important.</a:t>
            </a:r>
          </a:p>
          <a:p>
            <a:pPr algn="ctr">
              <a:lnSpc>
                <a:spcPct val="150000"/>
              </a:lnSpc>
            </a:pPr>
            <a:r>
              <a:rPr lang="en-GB" sz="2000" dirty="0" smtClean="0"/>
              <a:t>An example of crucial is information that a bomb is about to go off.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COMPETITOR</a:t>
            </a:r>
            <a:r>
              <a:rPr lang="en-GB" sz="2000" b="1" dirty="0" smtClean="0"/>
              <a:t> </a:t>
            </a:r>
            <a:r>
              <a:rPr lang="en-GB" sz="2000" dirty="0" smtClean="0"/>
              <a:t>(Noun)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One that competes with another, as in sports or business; a rival.</a:t>
            </a:r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Check out the direct </a:t>
            </a:r>
            <a:r>
              <a:rPr lang="en-GB" sz="2000" b="1" dirty="0" smtClean="0"/>
              <a:t>competitors </a:t>
            </a:r>
            <a:r>
              <a:rPr lang="en-GB" sz="2000" dirty="0" smtClean="0"/>
              <a:t>of the bank and compare the performance and key statistics.</a:t>
            </a:r>
          </a:p>
          <a:p>
            <a:pPr algn="ctr">
              <a:lnSpc>
                <a:spcPct val="150000"/>
              </a:lnSpc>
            </a:pPr>
            <a:endParaRPr lang="en-GB" sz="2000" b="1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</p:txBody>
      </p:sp>
      <p:pic>
        <p:nvPicPr>
          <p:cNvPr id="3" name="Picture 2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200400"/>
            <a:ext cx="3517624" cy="2362200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1" y="3200400"/>
            <a:ext cx="352686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CORRUPTION</a:t>
            </a:r>
            <a:r>
              <a:rPr lang="en-GB" sz="2000" b="1" dirty="0" smtClean="0"/>
              <a:t>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Bribery or similar dishonest dealings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corruption is a government that pretends to be for the protection of people, but is selecting vendors based on how their contracts will benefit them personally.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BREAKDOWN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mechanical failure or a collapse of a system of authority.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When your car stops working and will no longer start, this is an example of a breakdown.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VULNERABLE </a:t>
            </a:r>
            <a:r>
              <a:rPr lang="en-GB" sz="2000" dirty="0" smtClean="0"/>
              <a:t>(</a:t>
            </a:r>
            <a:r>
              <a:rPr lang="en-GB" sz="2000" dirty="0" err="1" smtClean="0"/>
              <a:t>adj</a:t>
            </a:r>
            <a:r>
              <a:rPr lang="en-GB" sz="2000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Easily hurt </a:t>
            </a: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vulnerable is an animal with no protection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vulnerable is a person who is easily hurt by 	criticism at work.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An example of vulnerable is a military base with limited 	defences.</a:t>
            </a:r>
          </a:p>
          <a:p>
            <a:pPr algn="ctr">
              <a:lnSpc>
                <a:spcPct val="150000"/>
              </a:lnSpc>
            </a:pPr>
            <a:endParaRPr lang="tr-TR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VULNERABILITY </a:t>
            </a:r>
            <a:r>
              <a:rPr lang="en-GB" sz="2000" dirty="0" smtClean="0"/>
              <a:t>(noun)</a:t>
            </a:r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 weakness or some area where you are exposed or at risk.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INTEGRATION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mixing things or people together that were formerly separated.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Ex.; There has been an enormous amount of academic and policy work on the</a:t>
            </a:r>
            <a:r>
              <a:rPr lang="en-GB" sz="2000" b="1" dirty="0" smtClean="0"/>
              <a:t> integration</a:t>
            </a:r>
            <a:r>
              <a:rPr lang="en-GB" sz="2000" dirty="0" smtClean="0"/>
              <a:t> of minority cultural communities into  mainstream’ society in the last decade.</a:t>
            </a:r>
          </a:p>
          <a:p>
            <a:pPr algn="just">
              <a:lnSpc>
                <a:spcPct val="150000"/>
              </a:lnSpc>
            </a:pPr>
            <a:endParaRPr lang="en-GB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AUTOMATED OPERATIONS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Tools and techniques that help you improve your installation's productivity. As your system grows more complex and your message traffic increases, automating certain tasks can increase efficiency of your system.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8534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RELIABILITY</a:t>
            </a:r>
          </a:p>
          <a:p>
            <a:pPr>
              <a:lnSpc>
                <a:spcPct val="150000"/>
              </a:lnSpc>
            </a:pPr>
            <a:r>
              <a:rPr lang="en-GB" sz="2000" b="1" u="sng" dirty="0" smtClean="0"/>
              <a:t>noun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The degree to which a person, measure, or object is dependable. For example, vehicles manufactured by certain companies are considered to have above-average reliability.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	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CONTINUITY</a:t>
            </a:r>
            <a:endParaRPr lang="tr-TR" sz="2000" b="1" u="sng" dirty="0" smtClean="0"/>
          </a:p>
          <a:p>
            <a:pPr algn="just">
              <a:lnSpc>
                <a:spcPct val="150000"/>
              </a:lnSpc>
            </a:pPr>
            <a:r>
              <a:rPr lang="tr-TR" sz="2000" b="1" u="sng" dirty="0" err="1" smtClean="0"/>
              <a:t>noun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 It refers to something occurring in an uninterrupted state, or on a steady and ongoing basis.</a:t>
            </a:r>
            <a:endParaRPr lang="tr-TR" sz="2000" dirty="0" smtClean="0"/>
          </a:p>
          <a:p>
            <a:pPr algn="just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1703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457200"/>
            <a:ext cx="8229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EDP-ELECTRONIC DATA PROCESSING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It can refer to the use of automated methods to process commercial data.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Typically, this uses relatively simple, repetitive activities to process large volumes of similar information.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For example: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Booking and ticketing transactions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an airline's reservation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System</a:t>
            </a:r>
            <a:r>
              <a:rPr lang="tr-TR" sz="2000" dirty="0" smtClean="0"/>
              <a:t> AND</a:t>
            </a: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billing for utility services.</a:t>
            </a:r>
            <a:endParaRPr lang="en-GB" sz="2000" dirty="0"/>
          </a:p>
          <a:p>
            <a:pPr algn="just"/>
            <a:endParaRPr lang="en-GB" dirty="0" smtClean="0"/>
          </a:p>
        </p:txBody>
      </p:sp>
      <p:pic>
        <p:nvPicPr>
          <p:cNvPr id="3" name="Picture 2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895600"/>
            <a:ext cx="38100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457200"/>
            <a:ext cx="7696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DATA </a:t>
            </a:r>
            <a:r>
              <a:rPr lang="en-GB" sz="2000" dirty="0" smtClean="0"/>
              <a:t>(Noun)</a:t>
            </a:r>
            <a:endParaRPr lang="tr-TR" sz="2000" dirty="0" smtClean="0"/>
          </a:p>
          <a:p>
            <a:pPr algn="ctr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Facts or figures, or information that's stored in or used by a computer.</a:t>
            </a:r>
          </a:p>
          <a:p>
            <a:pPr algn="just">
              <a:lnSpc>
                <a:spcPct val="150000"/>
              </a:lnSpc>
            </a:pP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ERROR </a:t>
            </a:r>
            <a:r>
              <a:rPr lang="en-GB" sz="2000" dirty="0" smtClean="0"/>
              <a:t>(Noun)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It refers to a mistake or the state of being wrong.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endParaRPr lang="en-GB" sz="2000" dirty="0" smtClean="0"/>
          </a:p>
          <a:p>
            <a:pPr algn="just">
              <a:lnSpc>
                <a:spcPct val="150000"/>
              </a:lnSpc>
            </a:pPr>
            <a:r>
              <a:rPr lang="en-GB" sz="2000" b="1" u="sng" dirty="0" smtClean="0"/>
              <a:t>FRAUD </a:t>
            </a:r>
            <a:r>
              <a:rPr lang="en-GB" sz="2000" dirty="0" smtClean="0"/>
              <a:t>(Noun)</a:t>
            </a:r>
            <a:endParaRPr lang="en-GB" sz="2000" b="1" u="sng" dirty="0" smtClean="0"/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Something said or done in a dishonest way to trick people.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457200"/>
            <a:ext cx="7924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DEFAULT 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failure to do something.</a:t>
            </a:r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Ex.; </a:t>
            </a:r>
            <a:r>
              <a:rPr lang="en-GB" sz="2000" dirty="0" smtClean="0"/>
              <a:t>Once a bank becomes unable to pay because of system problems, </a:t>
            </a:r>
            <a:r>
              <a:rPr lang="en-GB" sz="2000" b="1" dirty="0" smtClean="0"/>
              <a:t>default</a:t>
            </a:r>
            <a:r>
              <a:rPr lang="en-GB" sz="2000" dirty="0" smtClean="0"/>
              <a:t>, or any other reason, the banks that have loans outstanding to that bank also incur bad debts.</a:t>
            </a:r>
          </a:p>
          <a:p>
            <a:pPr algn="just">
              <a:lnSpc>
                <a:spcPct val="150000"/>
              </a:lnSpc>
            </a:pPr>
            <a:endParaRPr lang="en-GB" sz="2000" b="1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DEPT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Noun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Debt is defined as owing money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An example of debt is what you owe on your mortgage and car loan.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02425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EXPOSE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 to make something visible or make something known.</a:t>
            </a:r>
          </a:p>
          <a:p>
            <a:pPr algn="just">
              <a:lnSpc>
                <a:spcPct val="150000"/>
              </a:lnSpc>
            </a:pPr>
            <a:r>
              <a:rPr lang="en-GB" sz="2000" b="1" dirty="0" smtClean="0"/>
              <a:t>Ex,; </a:t>
            </a:r>
            <a:r>
              <a:rPr lang="en-GB" sz="2000" dirty="0" smtClean="0"/>
              <a:t>Banks have always been </a:t>
            </a:r>
            <a:r>
              <a:rPr lang="en-GB" sz="2000" b="1" dirty="0" smtClean="0"/>
              <a:t>exposed </a:t>
            </a:r>
            <a:r>
              <a:rPr lang="en-GB" sz="2000" dirty="0" smtClean="0"/>
              <a:t>to risks such as error and fraud.</a:t>
            </a:r>
          </a:p>
          <a:p>
            <a:pPr algn="just">
              <a:lnSpc>
                <a:spcPct val="150000"/>
              </a:lnSpc>
            </a:pPr>
            <a:endParaRPr lang="en-GB" sz="2000" u="sng" dirty="0" smtClean="0"/>
          </a:p>
          <a:p>
            <a:pPr algn="ctr">
              <a:lnSpc>
                <a:spcPct val="150000"/>
              </a:lnSpc>
            </a:pPr>
            <a:r>
              <a:rPr lang="en-GB" sz="2000" b="1" u="sng" dirty="0" smtClean="0"/>
              <a:t>TO DEMONSTRATE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 Verb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show by reasoning; prove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explain or make clear by using examples, experiments, etc.</a:t>
            </a:r>
          </a:p>
          <a:p>
            <a:pPr algn="just">
              <a:lnSpc>
                <a:spcPct val="150000"/>
              </a:lnSpc>
            </a:pPr>
            <a:r>
              <a:rPr lang="en-GB" sz="2000" dirty="0" smtClean="0"/>
              <a:t>to show the operation or working of; specif., to show (a product) in use in an effort to sell it.</a:t>
            </a:r>
          </a:p>
          <a:p>
            <a:pPr algn="just">
              <a:lnSpc>
                <a:spcPct val="150000"/>
              </a:lnSpc>
            </a:pP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1161</TotalTime>
  <Words>1316</Words>
  <Application>Microsoft Office PowerPoint</Application>
  <PresentationFormat>Ekran Gösterisi (4:3)</PresentationFormat>
  <Paragraphs>285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Technic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  <vt:lpstr>Slayt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nesli</dc:creator>
  <cp:lastModifiedBy>Sarı</cp:lastModifiedBy>
  <cp:revision>123</cp:revision>
  <dcterms:created xsi:type="dcterms:W3CDTF">2006-08-16T00:00:00Z</dcterms:created>
  <dcterms:modified xsi:type="dcterms:W3CDTF">2014-02-25T17:23:51Z</dcterms:modified>
</cp:coreProperties>
</file>